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9" r:id="rId3"/>
    <p:sldId id="257" r:id="rId4"/>
    <p:sldId id="261" r:id="rId5"/>
    <p:sldId id="262" r:id="rId6"/>
    <p:sldId id="260"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14272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126857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DCBBD-6B7E-453C-8C99-7CF14D1D9DAE}"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6621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1607031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DCBBD-6B7E-453C-8C99-7CF14D1D9DAE}"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2058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3897292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307283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144754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334192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316067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156394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14886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121281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3294601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152665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26D679-D019-4D87-A420-42CFD8C876BB}"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DCBBD-6B7E-453C-8C99-7CF14D1D9DAE}" type="slidenum">
              <a:rPr lang="en-US" smtClean="0"/>
              <a:t>‹#›</a:t>
            </a:fld>
            <a:endParaRPr lang="en-US" dirty="0"/>
          </a:p>
        </p:txBody>
      </p:sp>
    </p:spTree>
    <p:extLst>
      <p:ext uri="{BB962C8B-B14F-4D97-AF65-F5344CB8AC3E}">
        <p14:creationId xmlns:p14="http://schemas.microsoft.com/office/powerpoint/2010/main" val="294287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26D679-D019-4D87-A420-42CFD8C876BB}" type="datetimeFigureOut">
              <a:rPr lang="en-US" smtClean="0"/>
              <a:t>11/10/2021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EDCBBD-6B7E-453C-8C99-7CF14D1D9DAE}" type="slidenum">
              <a:rPr lang="en-US" smtClean="0"/>
              <a:t>‹#›</a:t>
            </a:fld>
            <a:endParaRPr lang="en-US" dirty="0"/>
          </a:p>
        </p:txBody>
      </p:sp>
    </p:spTree>
    <p:extLst>
      <p:ext uri="{BB962C8B-B14F-4D97-AF65-F5344CB8AC3E}">
        <p14:creationId xmlns:p14="http://schemas.microsoft.com/office/powerpoint/2010/main" val="416537380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ni.wa.gov/licensing-permits/apprenticeship/_docs/201203PrepProgRecog.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ni.wa.gov/licensing-permits/apprenticeship/_docs/201203PrepProgRecog.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lni.wa.gov/workers-rights/youth-employment/variances#student-learner-variance" TargetMode="External"/><Relationship Id="rId3" Type="http://schemas.openxmlformats.org/officeDocument/2006/relationships/hyperlink" Target="https://lni.wa.gov/licensing-permits/apprenticeship/apprenticeship-preparation" TargetMode="External"/><Relationship Id="rId7" Type="http://schemas.openxmlformats.org/officeDocument/2006/relationships/hyperlink" Target="https://lni.wa.gov/licensing-permits/apprenticeship/_docs/201203PrepProgRecog.pdf" TargetMode="External"/><Relationship Id="rId2" Type="http://schemas.openxmlformats.org/officeDocument/2006/relationships/hyperlink" Target="mailto:nelb235@lni.wa.gov" TargetMode="External"/><Relationship Id="rId1" Type="http://schemas.openxmlformats.org/officeDocument/2006/relationships/slideLayout" Target="../slideLayouts/slideLayout2.xml"/><Relationship Id="rId6" Type="http://schemas.openxmlformats.org/officeDocument/2006/relationships/hyperlink" Target="https://lni.wa.gov/licensing-permits/apprenticeship/_docs/WAC296-05July2020.pdf" TargetMode="External"/><Relationship Id="rId5" Type="http://schemas.openxmlformats.org/officeDocument/2006/relationships/hyperlink" Target="https://secure.lni.wa.gov/arts-public/#/program-search" TargetMode="External"/><Relationship Id="rId4" Type="http://schemas.openxmlformats.org/officeDocument/2006/relationships/hyperlink" Target="https://constructioncenterofexcellence.com/rpac" TargetMode="External"/><Relationship Id="rId9" Type="http://schemas.openxmlformats.org/officeDocument/2006/relationships/hyperlink" Target="mailto:apprentice@lni.w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nelb235@lni.wa.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lni.wa.gov/licensing-permits/apprenticeship/_docs/WAC296-05July2020.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75000"/>
                  </a:schemeClr>
                </a:solidFill>
              </a:rPr>
              <a:t>What is Recognized Apprenticeship Preparation?</a:t>
            </a:r>
            <a:endParaRPr lang="en-US" dirty="0">
              <a:solidFill>
                <a:schemeClr val="accent1">
                  <a:lumMod val="75000"/>
                </a:schemeClr>
              </a:solidFill>
            </a:endParaRPr>
          </a:p>
        </p:txBody>
      </p:sp>
      <p:sp>
        <p:nvSpPr>
          <p:cNvPr id="3" name="Subtitle 2"/>
          <p:cNvSpPr>
            <a:spLocks noGrp="1"/>
          </p:cNvSpPr>
          <p:nvPr>
            <p:ph type="subTitle" idx="1"/>
          </p:nvPr>
        </p:nvSpPr>
        <p:spPr/>
        <p:txBody>
          <a:bodyPr>
            <a:normAutofit fontScale="70000" lnSpcReduction="20000"/>
          </a:bodyPr>
          <a:lstStyle/>
          <a:p>
            <a:pPr>
              <a:lnSpc>
                <a:spcPct val="120000"/>
              </a:lnSpc>
              <a:spcBef>
                <a:spcPts val="0"/>
              </a:spcBef>
            </a:pPr>
            <a:r>
              <a:rPr lang="en-US" dirty="0" smtClean="0"/>
              <a:t>Aubre Nelson, Apprenticeship Consultant</a:t>
            </a:r>
          </a:p>
          <a:p>
            <a:pPr>
              <a:lnSpc>
                <a:spcPct val="120000"/>
              </a:lnSpc>
              <a:spcBef>
                <a:spcPts val="0"/>
              </a:spcBef>
            </a:pPr>
            <a:r>
              <a:rPr lang="en-US" dirty="0" smtClean="0"/>
              <a:t>WA State Dept. of Labor &amp; Industries</a:t>
            </a:r>
          </a:p>
          <a:p>
            <a:pPr>
              <a:lnSpc>
                <a:spcPct val="120000"/>
              </a:lnSpc>
              <a:spcBef>
                <a:spcPts val="0"/>
              </a:spcBef>
            </a:pPr>
            <a:endParaRPr lang="en-US" dirty="0" smtClean="0"/>
          </a:p>
          <a:p>
            <a:pPr>
              <a:lnSpc>
                <a:spcPct val="120000"/>
              </a:lnSpc>
              <a:spcBef>
                <a:spcPts val="0"/>
              </a:spcBef>
            </a:pPr>
            <a:r>
              <a:rPr lang="en-US" dirty="0" smtClean="0"/>
              <a:t>Apprenticeship Preparation Summit</a:t>
            </a:r>
          </a:p>
          <a:p>
            <a:pPr>
              <a:lnSpc>
                <a:spcPct val="120000"/>
              </a:lnSpc>
              <a:spcBef>
                <a:spcPts val="0"/>
              </a:spcBef>
            </a:pPr>
            <a:r>
              <a:rPr lang="en-US" dirty="0" smtClean="0"/>
              <a:t>November 10, 2021</a:t>
            </a:r>
            <a:endParaRPr lang="en-US" dirty="0"/>
          </a:p>
        </p:txBody>
      </p:sp>
      <p:pic>
        <p:nvPicPr>
          <p:cNvPr id="6" name="Picture 5" descr="More students get a head-start to hands-on learning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 y="2645663"/>
            <a:ext cx="3330851" cy="2221652"/>
          </a:xfrm>
          <a:prstGeom prst="rect">
            <a:avLst/>
          </a:prstGeom>
        </p:spPr>
      </p:pic>
      <p:pic>
        <p:nvPicPr>
          <p:cNvPr id="5" name="Picture 4" descr="Area High School Students Compete in Annual Engineering Ol… | Flick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989" y="4390517"/>
            <a:ext cx="3179983" cy="2123097"/>
          </a:xfrm>
          <a:prstGeom prst="rect">
            <a:avLst/>
          </a:prstGeom>
        </p:spPr>
      </p:pic>
    </p:spTree>
    <p:extLst>
      <p:ext uri="{BB962C8B-B14F-4D97-AF65-F5344CB8AC3E}">
        <p14:creationId xmlns:p14="http://schemas.microsoft.com/office/powerpoint/2010/main" val="398787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What is the WSATC role in apprenticeship prep?</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r>
              <a:rPr lang="en-US" dirty="0"/>
              <a:t>Apprenticeship prep programs are currently </a:t>
            </a:r>
            <a:r>
              <a:rPr lang="en-US" u="sng" dirty="0"/>
              <a:t>recognized</a:t>
            </a:r>
            <a:r>
              <a:rPr lang="en-US" dirty="0"/>
              <a:t> by the WSATC. This is a lower level of oversight than registered apprenticeship.  </a:t>
            </a:r>
            <a:endParaRPr lang="en-US" dirty="0" smtClean="0"/>
          </a:p>
          <a:p>
            <a:r>
              <a:rPr lang="en-US" dirty="0" smtClean="0"/>
              <a:t>State recognition and </a:t>
            </a:r>
            <a:r>
              <a:rPr lang="en-US" dirty="0"/>
              <a:t>oversight of </a:t>
            </a:r>
            <a:r>
              <a:rPr lang="en-US" dirty="0" smtClean="0"/>
              <a:t>apprenticeship prep </a:t>
            </a:r>
            <a:r>
              <a:rPr lang="en-US" dirty="0"/>
              <a:t>programs is not currently required by </a:t>
            </a:r>
            <a:r>
              <a:rPr lang="en-US" dirty="0" smtClean="0"/>
              <a:t>law, but </a:t>
            </a:r>
            <a:r>
              <a:rPr lang="en-US" dirty="0"/>
              <a:t>this may change</a:t>
            </a:r>
            <a:r>
              <a:rPr lang="en-US" dirty="0" smtClean="0"/>
              <a:t>.</a:t>
            </a:r>
          </a:p>
          <a:p>
            <a:r>
              <a:rPr lang="en-US" dirty="0" smtClean="0"/>
              <a:t>Prep programs can apply for recognition at one of the WSATC quarterly meetings.  Recognition must be renewed every 3 years.</a:t>
            </a:r>
          </a:p>
          <a:p>
            <a:r>
              <a:rPr lang="en-US" dirty="0" smtClean="0"/>
              <a:t>WSATC policy </a:t>
            </a:r>
            <a:r>
              <a:rPr lang="en-US" dirty="0" smtClean="0">
                <a:hlinkClick r:id="rId2"/>
              </a:rPr>
              <a:t>2012-03</a:t>
            </a:r>
            <a:r>
              <a:rPr lang="en-US" dirty="0" smtClean="0"/>
              <a:t> describes the apprenticeship preparation program recognition process and review criteria.</a:t>
            </a:r>
          </a:p>
          <a:p>
            <a:r>
              <a:rPr lang="en-US" dirty="0" smtClean="0"/>
              <a:t>The WSATC Special Subcommittee on Apprenticeship Preparation is currently updating this policy.</a:t>
            </a:r>
            <a:endParaRPr lang="en-US" dirty="0"/>
          </a:p>
        </p:txBody>
      </p:sp>
    </p:spTree>
    <p:extLst>
      <p:ext uri="{BB962C8B-B14F-4D97-AF65-F5344CB8AC3E}">
        <p14:creationId xmlns:p14="http://schemas.microsoft.com/office/powerpoint/2010/main" val="293005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cision Question Response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0440" y="713308"/>
            <a:ext cx="1850576" cy="1850576"/>
          </a:xfrm>
          <a:prstGeom prst="rect">
            <a:avLst/>
          </a:prstGeom>
        </p:spPr>
      </p:pic>
      <p:sp>
        <p:nvSpPr>
          <p:cNvPr id="2" name="Title 1"/>
          <p:cNvSpPr>
            <a:spLocks noGrp="1"/>
          </p:cNvSpPr>
          <p:nvPr>
            <p:ph type="title"/>
          </p:nvPr>
        </p:nvSpPr>
        <p:spPr/>
        <p:txBody>
          <a:bodyPr/>
          <a:lstStyle/>
          <a:p>
            <a:r>
              <a:rPr lang="en-US" dirty="0" smtClean="0">
                <a:solidFill>
                  <a:schemeClr val="accent1">
                    <a:lumMod val="75000"/>
                  </a:schemeClr>
                </a:solidFill>
              </a:rPr>
              <a:t>Would my prep program benefit from WSATC recognition</a:t>
            </a:r>
            <a:r>
              <a:rPr lang="en-US" dirty="0" smtClean="0"/>
              <a:t>?</a:t>
            </a:r>
            <a:endParaRPr lang="en-US" dirty="0"/>
          </a:p>
        </p:txBody>
      </p:sp>
      <p:sp>
        <p:nvSpPr>
          <p:cNvPr id="4" name="Text Placeholder 3"/>
          <p:cNvSpPr>
            <a:spLocks noGrp="1"/>
          </p:cNvSpPr>
          <p:nvPr>
            <p:ph type="body" idx="1"/>
          </p:nvPr>
        </p:nvSpPr>
        <p:spPr>
          <a:xfrm>
            <a:off x="675745" y="1930400"/>
            <a:ext cx="4185623" cy="576262"/>
          </a:xfrm>
        </p:spPr>
        <p:txBody>
          <a:bodyPr/>
          <a:lstStyle/>
          <a:p>
            <a:r>
              <a:rPr lang="en-US" dirty="0" smtClean="0"/>
              <a:t>Maybe so…</a:t>
            </a:r>
            <a:endParaRPr lang="en-US" dirty="0"/>
          </a:p>
        </p:txBody>
      </p:sp>
      <p:sp>
        <p:nvSpPr>
          <p:cNvPr id="5" name="Content Placeholder 4"/>
          <p:cNvSpPr>
            <a:spLocks noGrp="1"/>
          </p:cNvSpPr>
          <p:nvPr>
            <p:ph sz="half" idx="2"/>
          </p:nvPr>
        </p:nvSpPr>
        <p:spPr>
          <a:xfrm>
            <a:off x="675745" y="2635645"/>
            <a:ext cx="4185623" cy="3632151"/>
          </a:xfrm>
        </p:spPr>
        <p:txBody>
          <a:bodyPr>
            <a:normAutofit fontScale="85000" lnSpcReduction="10000"/>
          </a:bodyPr>
          <a:lstStyle/>
          <a:p>
            <a:r>
              <a:rPr lang="en-US" dirty="0" smtClean="0"/>
              <a:t>Many funders require WSATC recognition as a condition for grants or contracts.</a:t>
            </a:r>
          </a:p>
          <a:p>
            <a:r>
              <a:rPr lang="en-US" dirty="0"/>
              <a:t>R</a:t>
            </a:r>
            <a:r>
              <a:rPr lang="en-US" dirty="0" smtClean="0"/>
              <a:t>egistered apprenticeships prefer to partner with recognized programs. Some automatically give preferred entry to graduates of a recognized prep program.</a:t>
            </a:r>
          </a:p>
          <a:p>
            <a:r>
              <a:rPr lang="en-US" dirty="0" smtClean="0"/>
              <a:t>The application process helps guide the development of a strong program.  The renewal requirement ensure programs are assessing their own progress and adjusting course to meet their goals.</a:t>
            </a:r>
          </a:p>
          <a:p>
            <a:r>
              <a:rPr lang="en-US" dirty="0" smtClean="0"/>
              <a:t>Connection with the registered apprenticeship and prep community provides access to a network of partners, resources, tools, and best practices.</a:t>
            </a:r>
            <a:endParaRPr lang="en-US" dirty="0"/>
          </a:p>
        </p:txBody>
      </p:sp>
      <p:sp>
        <p:nvSpPr>
          <p:cNvPr id="6" name="Text Placeholder 5"/>
          <p:cNvSpPr>
            <a:spLocks noGrp="1"/>
          </p:cNvSpPr>
          <p:nvPr>
            <p:ph type="body" sz="quarter" idx="3"/>
          </p:nvPr>
        </p:nvSpPr>
        <p:spPr>
          <a:xfrm>
            <a:off x="5088383" y="1969149"/>
            <a:ext cx="4185618" cy="576262"/>
          </a:xfrm>
        </p:spPr>
        <p:txBody>
          <a:bodyPr/>
          <a:lstStyle/>
          <a:p>
            <a:r>
              <a:rPr lang="en-US" dirty="0" smtClean="0"/>
              <a:t>Maybe not…</a:t>
            </a:r>
            <a:endParaRPr lang="en-US" dirty="0"/>
          </a:p>
        </p:txBody>
      </p:sp>
      <p:sp>
        <p:nvSpPr>
          <p:cNvPr id="7" name="Content Placeholder 6"/>
          <p:cNvSpPr>
            <a:spLocks noGrp="1"/>
          </p:cNvSpPr>
          <p:nvPr>
            <p:ph sz="quarter" idx="4"/>
          </p:nvPr>
        </p:nvSpPr>
        <p:spPr>
          <a:xfrm>
            <a:off x="5088384" y="2612423"/>
            <a:ext cx="4185617" cy="3304117"/>
          </a:xfrm>
        </p:spPr>
        <p:txBody>
          <a:bodyPr>
            <a:normAutofit/>
          </a:bodyPr>
          <a:lstStyle/>
          <a:p>
            <a:r>
              <a:rPr lang="en-US" dirty="0" smtClean="0"/>
              <a:t>WSATC recognition is not appropriate for all programs, especially:</a:t>
            </a:r>
          </a:p>
          <a:p>
            <a:pPr lvl="1"/>
            <a:r>
              <a:rPr lang="en-US" dirty="0" smtClean="0"/>
              <a:t>introductory career exploration programs</a:t>
            </a:r>
          </a:p>
          <a:p>
            <a:pPr lvl="1"/>
            <a:r>
              <a:rPr lang="en-US" dirty="0" smtClean="0"/>
              <a:t>programs where the preferred outcome is something other than registered apprenticeship (college enrollment, regular employment, etc.)</a:t>
            </a:r>
          </a:p>
          <a:p>
            <a:r>
              <a:rPr lang="en-US" dirty="0" smtClean="0"/>
              <a:t>Bureaucracy.  Am I right?</a:t>
            </a:r>
            <a:endParaRPr lang="en-US" dirty="0"/>
          </a:p>
        </p:txBody>
      </p:sp>
      <p:pic>
        <p:nvPicPr>
          <p:cNvPr id="9" name="Picture 8" descr="301 Moved Permanent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418" y="5544314"/>
            <a:ext cx="658857" cy="439238"/>
          </a:xfrm>
          <a:prstGeom prst="rect">
            <a:avLst/>
          </a:prstGeom>
        </p:spPr>
      </p:pic>
    </p:spTree>
    <p:extLst>
      <p:ext uri="{BB962C8B-B14F-4D97-AF65-F5344CB8AC3E}">
        <p14:creationId xmlns:p14="http://schemas.microsoft.com/office/powerpoint/2010/main" val="374858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e key to choosing a good locksmith. » 3 Style Lif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6673" y="5237018"/>
            <a:ext cx="2868194" cy="1606188"/>
          </a:xfrm>
          <a:prstGeom prst="rect">
            <a:avLst/>
          </a:prstGeom>
        </p:spPr>
      </p:pic>
      <p:sp>
        <p:nvSpPr>
          <p:cNvPr id="7" name="Title 6"/>
          <p:cNvSpPr>
            <a:spLocks noGrp="1"/>
          </p:cNvSpPr>
          <p:nvPr>
            <p:ph type="title"/>
          </p:nvPr>
        </p:nvSpPr>
        <p:spPr/>
        <p:txBody>
          <a:bodyPr>
            <a:normAutofit fontScale="90000"/>
          </a:bodyPr>
          <a:lstStyle/>
          <a:p>
            <a:r>
              <a:rPr lang="en-US" dirty="0" smtClean="0">
                <a:solidFill>
                  <a:schemeClr val="accent1">
                    <a:lumMod val="75000"/>
                  </a:schemeClr>
                </a:solidFill>
              </a:rPr>
              <a:t>The Bottom Line:</a:t>
            </a:r>
            <a:br>
              <a:rPr lang="en-US" dirty="0" smtClean="0">
                <a:solidFill>
                  <a:schemeClr val="accent1">
                    <a:lumMod val="75000"/>
                  </a:schemeClr>
                </a:solidFill>
              </a:rPr>
            </a:br>
            <a:r>
              <a:rPr lang="en-US" dirty="0" smtClean="0">
                <a:solidFill>
                  <a:schemeClr val="accent1">
                    <a:lumMod val="75000"/>
                  </a:schemeClr>
                </a:solidFill>
              </a:rPr>
              <a:t>Registered Apprenticeship Engagement is Key</a:t>
            </a:r>
            <a:endParaRPr lang="en-US" dirty="0">
              <a:solidFill>
                <a:schemeClr val="accent1">
                  <a:lumMod val="75000"/>
                </a:schemeClr>
              </a:solidFill>
            </a:endParaRPr>
          </a:p>
        </p:txBody>
      </p:sp>
      <p:sp>
        <p:nvSpPr>
          <p:cNvPr id="8" name="Content Placeholder 7"/>
          <p:cNvSpPr>
            <a:spLocks noGrp="1"/>
          </p:cNvSpPr>
          <p:nvPr>
            <p:ph idx="1"/>
          </p:nvPr>
        </p:nvSpPr>
        <p:spPr>
          <a:xfrm>
            <a:off x="677334" y="2152277"/>
            <a:ext cx="8725284" cy="3880773"/>
          </a:xfrm>
        </p:spPr>
        <p:txBody>
          <a:bodyPr>
            <a:normAutofit/>
          </a:bodyPr>
          <a:lstStyle/>
          <a:p>
            <a:pPr>
              <a:buAutoNum type="arabicParenBoth"/>
            </a:pPr>
            <a:r>
              <a:rPr lang="en-US" sz="2400" dirty="0" smtClean="0"/>
              <a:t>Do you have a strong relationship with one or more registered apprenticeship programs?  (or do you want one?)</a:t>
            </a:r>
          </a:p>
          <a:p>
            <a:pPr>
              <a:buAutoNum type="arabicParenBoth"/>
            </a:pPr>
            <a:r>
              <a:rPr lang="en-US" sz="2400" dirty="0" smtClean="0"/>
              <a:t>Do these apprenticeship programs advise you on the development of your curriculum to ensure it meets industry needs?</a:t>
            </a:r>
          </a:p>
          <a:p>
            <a:pPr>
              <a:buAutoNum type="arabicParenBoth"/>
            </a:pPr>
            <a:r>
              <a:rPr lang="en-US" sz="2400" dirty="0" smtClean="0"/>
              <a:t>Do these programs accept (or intend to accept) your prep program graduates into their apprenticeship?</a:t>
            </a:r>
          </a:p>
          <a:p>
            <a:pPr>
              <a:buAutoNum type="arabicParenBoth"/>
            </a:pPr>
            <a:r>
              <a:rPr lang="en-US" sz="2400" dirty="0" smtClean="0"/>
              <a:t>Do your prep program students want to become apprentices?</a:t>
            </a:r>
          </a:p>
          <a:p>
            <a:pPr>
              <a:buAutoNum type="arabicParenBoth"/>
            </a:pPr>
            <a:endParaRPr lang="en-US" dirty="0"/>
          </a:p>
        </p:txBody>
      </p:sp>
    </p:spTree>
    <p:extLst>
      <p:ext uri="{BB962C8B-B14F-4D97-AF65-F5344CB8AC3E}">
        <p14:creationId xmlns:p14="http://schemas.microsoft.com/office/powerpoint/2010/main" val="1568476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What is the process to apply for WSATC recognition?</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Contact Aubre Nelson, L&amp;I Apprenticeship Consultant, for assistance with the application process</a:t>
            </a:r>
          </a:p>
          <a:p>
            <a:r>
              <a:rPr lang="en-US" dirty="0" smtClean="0"/>
              <a:t>Review WSATC policy </a:t>
            </a:r>
            <a:r>
              <a:rPr lang="en-US" dirty="0" smtClean="0">
                <a:hlinkClick r:id="rId2"/>
              </a:rPr>
              <a:t>2012-03</a:t>
            </a:r>
            <a:r>
              <a:rPr lang="en-US" dirty="0"/>
              <a:t> </a:t>
            </a:r>
            <a:r>
              <a:rPr lang="en-US" dirty="0" smtClean="0"/>
              <a:t>for detailed requirements</a:t>
            </a:r>
          </a:p>
          <a:p>
            <a:r>
              <a:rPr lang="en-US" dirty="0" smtClean="0"/>
              <a:t>There is currently no application form.  The application consists of a packet of documents describing your program.</a:t>
            </a:r>
          </a:p>
          <a:p>
            <a:r>
              <a:rPr lang="en-US" dirty="0" smtClean="0"/>
              <a:t>The application is due to the L&amp;I Apprenticeship Section (submitted through Aubre) 45 days prior to one of the quarterly WSATC meetings.  Upcoming due dates are:</a:t>
            </a:r>
          </a:p>
          <a:p>
            <a:pPr lvl="8"/>
            <a:r>
              <a:rPr lang="en-US" sz="1600" dirty="0" smtClean="0"/>
              <a:t>Dec. 6, 2021 (for the Jan. 20, 2022 meeting)</a:t>
            </a:r>
          </a:p>
          <a:p>
            <a:pPr lvl="8"/>
            <a:r>
              <a:rPr lang="en-US" sz="1600" dirty="0" smtClean="0"/>
              <a:t>Mar. 7, 2022 (for the Apr. 21, 2022 meeting)</a:t>
            </a:r>
          </a:p>
          <a:p>
            <a:pPr lvl="8"/>
            <a:r>
              <a:rPr lang="en-US" sz="1600" dirty="0" smtClean="0"/>
              <a:t>Jun. 6, 2022 (for the Jul. 21, 2022 meeting)</a:t>
            </a:r>
          </a:p>
          <a:p>
            <a:pPr lvl="8"/>
            <a:r>
              <a:rPr lang="en-US" sz="1600" dirty="0" smtClean="0"/>
              <a:t>Sep. 5, 2022 (for the Oct. 20, 2022 meeting)</a:t>
            </a:r>
            <a:endParaRPr lang="en-US" sz="1600" dirty="0"/>
          </a:p>
        </p:txBody>
      </p:sp>
      <p:pic>
        <p:nvPicPr>
          <p:cNvPr id="4" name="Picture 3" descr="Download Calendar Png Hd HQ PNG Image | FreePNGIm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934" y="4602030"/>
            <a:ext cx="2700866" cy="2025650"/>
          </a:xfrm>
          <a:prstGeom prst="rect">
            <a:avLst/>
          </a:prstGeom>
        </p:spPr>
      </p:pic>
    </p:spTree>
    <p:extLst>
      <p:ext uri="{BB962C8B-B14F-4D97-AF65-F5344CB8AC3E}">
        <p14:creationId xmlns:p14="http://schemas.microsoft.com/office/powerpoint/2010/main" val="355977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4400"/>
          </a:xfrm>
        </p:spPr>
        <p:txBody>
          <a:bodyPr/>
          <a:lstStyle/>
          <a:p>
            <a:r>
              <a:rPr lang="en-US" dirty="0" smtClean="0">
                <a:solidFill>
                  <a:schemeClr val="accent1">
                    <a:lumMod val="75000"/>
                  </a:schemeClr>
                </a:solidFill>
              </a:rPr>
              <a:t>What should the application include?</a:t>
            </a:r>
            <a:endParaRPr lang="en-US" dirty="0">
              <a:solidFill>
                <a:schemeClr val="accent1">
                  <a:lumMod val="75000"/>
                </a:schemeClr>
              </a:solidFill>
            </a:endParaRPr>
          </a:p>
        </p:txBody>
      </p:sp>
      <p:sp>
        <p:nvSpPr>
          <p:cNvPr id="3" name="Content Placeholder 2"/>
          <p:cNvSpPr>
            <a:spLocks noGrp="1"/>
          </p:cNvSpPr>
          <p:nvPr>
            <p:ph idx="1"/>
          </p:nvPr>
        </p:nvSpPr>
        <p:spPr>
          <a:xfrm>
            <a:off x="677334" y="1524000"/>
            <a:ext cx="8596668" cy="3880773"/>
          </a:xfrm>
        </p:spPr>
        <p:txBody>
          <a:bodyPr>
            <a:noAutofit/>
          </a:bodyPr>
          <a:lstStyle/>
          <a:p>
            <a:r>
              <a:rPr lang="en-US" dirty="0" smtClean="0"/>
              <a:t>(1) </a:t>
            </a:r>
            <a:r>
              <a:rPr lang="en-US" i="1" dirty="0" smtClean="0"/>
              <a:t>Request </a:t>
            </a:r>
            <a:r>
              <a:rPr lang="en-US" i="1" dirty="0"/>
              <a:t>Letter </a:t>
            </a:r>
            <a:r>
              <a:rPr lang="en-US" dirty="0"/>
              <a:t>identifying the need for the pre-apprenticeship program and the target population. Include an overview, clearly describing the program and the organization operating the preparatory training. </a:t>
            </a:r>
          </a:p>
          <a:p>
            <a:r>
              <a:rPr lang="en-US" dirty="0" smtClean="0"/>
              <a:t>(2) </a:t>
            </a:r>
            <a:r>
              <a:rPr lang="en-US" i="1" dirty="0" smtClean="0"/>
              <a:t>Program </a:t>
            </a:r>
            <a:r>
              <a:rPr lang="en-US" i="1" dirty="0"/>
              <a:t>Outcomes </a:t>
            </a:r>
            <a:r>
              <a:rPr lang="en-US" dirty="0"/>
              <a:t>- Provide a description of the desired outcomes or what program participants will accomplish through successful completion of the program. </a:t>
            </a:r>
          </a:p>
          <a:p>
            <a:r>
              <a:rPr lang="en-US" dirty="0" smtClean="0"/>
              <a:t>(3) </a:t>
            </a:r>
            <a:r>
              <a:rPr lang="en-US" i="1" dirty="0" smtClean="0"/>
              <a:t>Course/Curriculum </a:t>
            </a:r>
            <a:r>
              <a:rPr lang="en-US" i="1" dirty="0"/>
              <a:t>Outline </a:t>
            </a:r>
            <a:r>
              <a:rPr lang="en-US" dirty="0"/>
              <a:t>- This is an overview of the academic and manipulative portions of the program. Individual course descriptions, class hours and measurement tool(s) used to determine successful completion of classes should be provided in this section. </a:t>
            </a:r>
          </a:p>
          <a:p>
            <a:r>
              <a:rPr lang="en-US" dirty="0" smtClean="0"/>
              <a:t>(4) </a:t>
            </a:r>
            <a:r>
              <a:rPr lang="en-US" i="1" dirty="0" smtClean="0"/>
              <a:t>Participant </a:t>
            </a:r>
            <a:r>
              <a:rPr lang="en-US" i="1" dirty="0"/>
              <a:t>Population </a:t>
            </a:r>
            <a:r>
              <a:rPr lang="en-US" dirty="0"/>
              <a:t>- What are the demographics of the intended program participants? What are the tools and activities used to recruit students, and how are underrepresented populations encouraged to enroll in the program? </a:t>
            </a:r>
            <a:endParaRPr lang="en-US" dirty="0" smtClean="0"/>
          </a:p>
          <a:p>
            <a:r>
              <a:rPr lang="en-US" dirty="0" smtClean="0"/>
              <a:t>(5) </a:t>
            </a:r>
            <a:r>
              <a:rPr lang="en-US" i="1" dirty="0" smtClean="0"/>
              <a:t>Articulation Agreement(s) </a:t>
            </a:r>
            <a:r>
              <a:rPr lang="en-US" dirty="0" smtClean="0"/>
              <a:t>from one or more registered apprenticeships.</a:t>
            </a:r>
            <a:endParaRPr lang="en-US" dirty="0"/>
          </a:p>
        </p:txBody>
      </p:sp>
    </p:spTree>
    <p:extLst>
      <p:ext uri="{BB962C8B-B14F-4D97-AF65-F5344CB8AC3E}">
        <p14:creationId xmlns:p14="http://schemas.microsoft.com/office/powerpoint/2010/main" val="92417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Tell me more about articulation agreements…</a:t>
            </a:r>
            <a:endParaRPr lang="en-US" dirty="0">
              <a:solidFill>
                <a:schemeClr val="accent1">
                  <a:lumMod val="75000"/>
                </a:schemeClr>
              </a:solidFill>
            </a:endParaRPr>
          </a:p>
        </p:txBody>
      </p:sp>
      <p:sp>
        <p:nvSpPr>
          <p:cNvPr id="3" name="Content Placeholder 2"/>
          <p:cNvSpPr>
            <a:spLocks noGrp="1"/>
          </p:cNvSpPr>
          <p:nvPr>
            <p:ph idx="1"/>
          </p:nvPr>
        </p:nvSpPr>
        <p:spPr>
          <a:xfrm>
            <a:off x="677334" y="2160589"/>
            <a:ext cx="8596668" cy="4037011"/>
          </a:xfrm>
        </p:spPr>
        <p:txBody>
          <a:bodyPr>
            <a:normAutofit fontScale="92500" lnSpcReduction="10000"/>
          </a:bodyPr>
          <a:lstStyle/>
          <a:p>
            <a:r>
              <a:rPr lang="en-US" dirty="0" smtClean="0"/>
              <a:t>A clear articulation agreement is the MOST IMPORTANT part of the application package. It’s what defines an </a:t>
            </a:r>
            <a:r>
              <a:rPr lang="en-US" u="sng" dirty="0" smtClean="0"/>
              <a:t>apprenticeship preparation program</a:t>
            </a:r>
            <a:r>
              <a:rPr lang="en-US" dirty="0" smtClean="0"/>
              <a:t>.</a:t>
            </a:r>
          </a:p>
          <a:p>
            <a:r>
              <a:rPr lang="en-US" dirty="0" smtClean="0"/>
              <a:t>It can be either a </a:t>
            </a:r>
            <a:r>
              <a:rPr lang="en-US" b="1" dirty="0" smtClean="0"/>
              <a:t>letter from the registered apprenticeship committee </a:t>
            </a:r>
            <a:r>
              <a:rPr lang="en-US" dirty="0" smtClean="0"/>
              <a:t>or </a:t>
            </a:r>
            <a:r>
              <a:rPr lang="en-US" b="1" dirty="0" smtClean="0"/>
              <a:t>an MOU between the prep program and the apprenticeship program</a:t>
            </a:r>
            <a:r>
              <a:rPr lang="en-US" dirty="0" smtClean="0"/>
              <a:t>.</a:t>
            </a:r>
          </a:p>
          <a:p>
            <a:r>
              <a:rPr lang="en-US" dirty="0" smtClean="0"/>
              <a:t>It must describe a clear pathway for graduates of the prep program to enter into the registered apprenticeship for a specific occupation.</a:t>
            </a:r>
          </a:p>
          <a:p>
            <a:r>
              <a:rPr lang="en-US" dirty="0" smtClean="0"/>
              <a:t>It should include one or both of the following*:</a:t>
            </a:r>
          </a:p>
          <a:p>
            <a:pPr lvl="1"/>
            <a:r>
              <a:rPr lang="en-US" dirty="0" smtClean="0"/>
              <a:t>(1) A </a:t>
            </a:r>
            <a:r>
              <a:rPr lang="en-US" b="1" u="sng" dirty="0" smtClean="0"/>
              <a:t>preferred entry clause</a:t>
            </a:r>
            <a:r>
              <a:rPr lang="en-US" dirty="0" smtClean="0"/>
              <a:t> giving special consideration to graduates of the prep program when applying for the apprenticeship; and/or</a:t>
            </a:r>
          </a:p>
          <a:p>
            <a:pPr lvl="1"/>
            <a:r>
              <a:rPr lang="en-US" dirty="0" smtClean="0"/>
              <a:t>(2) An </a:t>
            </a:r>
            <a:r>
              <a:rPr lang="en-US" b="1" u="sng" dirty="0" smtClean="0"/>
              <a:t>advanced standing/credit clause</a:t>
            </a:r>
            <a:r>
              <a:rPr lang="en-US" dirty="0" smtClean="0"/>
              <a:t> giving graduates of the prep program credit for training or education hours completed during the prep program.</a:t>
            </a:r>
          </a:p>
          <a:p>
            <a:pPr marL="0" indent="0">
              <a:buNone/>
            </a:pPr>
            <a:endParaRPr lang="en-US" sz="1500" i="1" dirty="0" smtClean="0"/>
          </a:p>
          <a:p>
            <a:pPr marL="0" indent="0">
              <a:buNone/>
            </a:pPr>
            <a:r>
              <a:rPr lang="en-US" sz="1500" i="1" dirty="0" smtClean="0"/>
              <a:t>* These requirements are from a proposed revision of the WSATC prep policy and have not yet been approved by the Council.</a:t>
            </a:r>
          </a:p>
        </p:txBody>
      </p:sp>
    </p:spTree>
    <p:extLst>
      <p:ext uri="{BB962C8B-B14F-4D97-AF65-F5344CB8AC3E}">
        <p14:creationId xmlns:p14="http://schemas.microsoft.com/office/powerpoint/2010/main" val="239514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Tell me more about the curriculum…</a:t>
            </a:r>
            <a:endParaRPr lang="en-US" dirty="0">
              <a:solidFill>
                <a:schemeClr val="accent1">
                  <a:lumMod val="75000"/>
                </a:schemeClr>
              </a:solidFill>
            </a:endParaRPr>
          </a:p>
        </p:txBody>
      </p:sp>
      <p:sp>
        <p:nvSpPr>
          <p:cNvPr id="3" name="Content Placeholder 2"/>
          <p:cNvSpPr>
            <a:spLocks noGrp="1"/>
          </p:cNvSpPr>
          <p:nvPr>
            <p:ph idx="1"/>
          </p:nvPr>
        </p:nvSpPr>
        <p:spPr>
          <a:xfrm>
            <a:off x="677334" y="1413165"/>
            <a:ext cx="8596668" cy="5336770"/>
          </a:xfrm>
        </p:spPr>
        <p:txBody>
          <a:bodyPr>
            <a:normAutofit/>
          </a:bodyPr>
          <a:lstStyle/>
          <a:p>
            <a:r>
              <a:rPr lang="en-US" sz="1600" dirty="0" smtClean="0"/>
              <a:t>There is a lot of flexibility when it comes to the curriculum.  </a:t>
            </a:r>
            <a:r>
              <a:rPr lang="en-US" sz="1600" dirty="0"/>
              <a:t>P</a:t>
            </a:r>
            <a:r>
              <a:rPr lang="en-US" sz="1600" dirty="0" smtClean="0"/>
              <a:t>rograms may include a mix of academic, technical/hands-on, and “soft” skills, depending on the needs of their participants and apprenticeship partners.</a:t>
            </a:r>
          </a:p>
          <a:p>
            <a:r>
              <a:rPr lang="en-US" sz="1600" dirty="0" smtClean="0"/>
              <a:t>Training can include any combination of classroom time, online learning, lab/shop, field trips, on-the-job work experience, etc.  It SHOULD include some hands-on work and SHOULD NOT be entirely online.</a:t>
            </a:r>
          </a:p>
          <a:p>
            <a:r>
              <a:rPr lang="en-US" sz="1600" dirty="0"/>
              <a:t>Please submit an outline of the curriculum that includes modules/topics/competencies, delivery method, and credit hours.  Please DO NOT send course materials or a detailed curriculum crosswalk. </a:t>
            </a:r>
            <a:endParaRPr lang="en-US" sz="1600" dirty="0" smtClean="0"/>
          </a:p>
          <a:p>
            <a:endParaRPr lang="en-US" dirty="0"/>
          </a:p>
          <a:p>
            <a:endParaRPr lang="en-US" dirty="0" smtClean="0"/>
          </a:p>
          <a:p>
            <a:pPr marL="0" indent="0">
              <a:buNone/>
            </a:pPr>
            <a:endParaRPr lang="en-US" dirty="0"/>
          </a:p>
          <a:p>
            <a:endParaRPr lang="en-US" sz="800" dirty="0" smtClean="0"/>
          </a:p>
          <a:p>
            <a:pPr marL="0" indent="0" algn="ctr">
              <a:buNone/>
            </a:pPr>
            <a:endParaRPr lang="en-US" sz="800" dirty="0" smtClean="0"/>
          </a:p>
          <a:p>
            <a:pPr marL="0" indent="0" algn="ctr">
              <a:buNone/>
            </a:pPr>
            <a:r>
              <a:rPr lang="en-US" dirty="0" smtClean="0">
                <a:solidFill>
                  <a:schemeClr val="accent1">
                    <a:lumMod val="75000"/>
                  </a:schemeClr>
                </a:solidFill>
              </a:rPr>
              <a:t>IT IS IMPORTANT (ESSENTIAL!) TO DEVELOP THE CURRICULUM IN CLOSE CONSULTATION WITH YOUR APPRENTICESHIP/INDUSTRY PARTNERS.  </a:t>
            </a:r>
            <a:endParaRPr lang="en-US" dirty="0">
              <a:solidFill>
                <a:schemeClr val="accent1">
                  <a:lumMod val="75000"/>
                </a:schemeClr>
              </a:solidFill>
            </a:endParaRPr>
          </a:p>
        </p:txBody>
      </p:sp>
      <p:pic>
        <p:nvPicPr>
          <p:cNvPr id="4" name="Picture 3" descr="WordPress Image stack of papers - Policy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854" y="4081550"/>
            <a:ext cx="3921627" cy="1372570"/>
          </a:xfrm>
          <a:prstGeom prst="rect">
            <a:avLst/>
          </a:prstGeom>
        </p:spPr>
      </p:pic>
    </p:spTree>
    <p:extLst>
      <p:ext uri="{BB962C8B-B14F-4D97-AF65-F5344CB8AC3E}">
        <p14:creationId xmlns:p14="http://schemas.microsoft.com/office/powerpoint/2010/main" val="70250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king Defining Questions - Excelsior College OW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927"/>
            <a:ext cx="2618509" cy="1745673"/>
          </a:xfrm>
          <a:prstGeom prst="rect">
            <a:avLst/>
          </a:prstGeom>
          <a:noFill/>
        </p:spPr>
      </p:pic>
      <p:sp>
        <p:nvSpPr>
          <p:cNvPr id="2" name="Title 1"/>
          <p:cNvSpPr>
            <a:spLocks noGrp="1"/>
          </p:cNvSpPr>
          <p:nvPr>
            <p:ph type="title"/>
          </p:nvPr>
        </p:nvSpPr>
        <p:spPr>
          <a:xfrm>
            <a:off x="677334" y="558800"/>
            <a:ext cx="8596668" cy="1320800"/>
          </a:xfrm>
        </p:spPr>
        <p:txBody>
          <a:bodyPr/>
          <a:lstStyle/>
          <a:p>
            <a:pPr algn="r"/>
            <a:r>
              <a:rPr lang="en-US" dirty="0" smtClean="0">
                <a:solidFill>
                  <a:schemeClr val="accent1">
                    <a:lumMod val="75000"/>
                  </a:schemeClr>
                </a:solidFill>
              </a:rPr>
              <a:t>Questions to ask your registered apprenticeship partners:</a:t>
            </a:r>
            <a:endParaRPr lang="en-US" dirty="0">
              <a:solidFill>
                <a:schemeClr val="accent1">
                  <a:lumMod val="75000"/>
                </a:schemeClr>
              </a:solidFill>
            </a:endParaRPr>
          </a:p>
        </p:txBody>
      </p:sp>
      <p:sp>
        <p:nvSpPr>
          <p:cNvPr id="3" name="Content Placeholder 2"/>
          <p:cNvSpPr>
            <a:spLocks noGrp="1"/>
          </p:cNvSpPr>
          <p:nvPr>
            <p:ph idx="1"/>
          </p:nvPr>
        </p:nvSpPr>
        <p:spPr>
          <a:xfrm>
            <a:off x="677334" y="1930400"/>
            <a:ext cx="8596668" cy="4507345"/>
          </a:xfrm>
        </p:spPr>
        <p:txBody>
          <a:bodyPr>
            <a:normAutofit lnSpcReduction="10000"/>
          </a:bodyPr>
          <a:lstStyle/>
          <a:p>
            <a:pPr marL="457200" lvl="1" indent="0">
              <a:buNone/>
            </a:pPr>
            <a:r>
              <a:rPr lang="en-US" dirty="0" smtClean="0"/>
              <a:t>(</a:t>
            </a:r>
            <a:r>
              <a:rPr lang="en-US" dirty="0"/>
              <a:t>1) What does a person need to know/do/demonstrate to have a competitive application for apprenticeship?  Is there a test they need to pass?</a:t>
            </a:r>
          </a:p>
          <a:p>
            <a:pPr lvl="2"/>
            <a:r>
              <a:rPr lang="en-US" i="1" dirty="0"/>
              <a:t>Consider basic math, English language skills, GED prep, and technical knowledge/skills appropriate to the industry</a:t>
            </a:r>
          </a:p>
          <a:p>
            <a:pPr marL="457200" lvl="1" indent="0">
              <a:buNone/>
            </a:pPr>
            <a:r>
              <a:rPr lang="en-US" dirty="0"/>
              <a:t>(2) What does a person need to know to be safe and successful their first day on the job?</a:t>
            </a:r>
          </a:p>
          <a:p>
            <a:pPr lvl="2"/>
            <a:r>
              <a:rPr lang="en-US" i="1" dirty="0"/>
              <a:t>Consider job site safety, familiarity with tools and PPE, physical fitness/ergonomics, time management, professionalism, communication skills, etc.</a:t>
            </a:r>
          </a:p>
          <a:p>
            <a:pPr marL="457200" lvl="1" indent="0">
              <a:buNone/>
            </a:pPr>
            <a:r>
              <a:rPr lang="en-US" dirty="0"/>
              <a:t>(3) What does “a day in the life” look for in this occupation?  How can we give people a realistic taste of the occupation?</a:t>
            </a:r>
          </a:p>
          <a:p>
            <a:pPr lvl="2"/>
            <a:r>
              <a:rPr lang="en-US" i="1" dirty="0"/>
              <a:t>Consider hands-on skill practice, virtual or actual field trips/job shadows, or a physical “boot camp”</a:t>
            </a:r>
          </a:p>
          <a:p>
            <a:pPr marL="457200" lvl="1" indent="0">
              <a:buNone/>
            </a:pPr>
            <a:r>
              <a:rPr lang="en-US" dirty="0"/>
              <a:t>(4) What causes problems for people in this occupation down the road, and how can we prepare them in advance?</a:t>
            </a:r>
          </a:p>
          <a:p>
            <a:pPr lvl="2"/>
            <a:r>
              <a:rPr lang="en-US" i="1" dirty="0"/>
              <a:t>Consider respectful workplace training, mental health and self-care skills, connection to resources and supports, financial management training, conflict management skills, etc.</a:t>
            </a:r>
          </a:p>
          <a:p>
            <a:endParaRPr lang="en-US" dirty="0"/>
          </a:p>
        </p:txBody>
      </p:sp>
    </p:spTree>
    <p:extLst>
      <p:ext uri="{BB962C8B-B14F-4D97-AF65-F5344CB8AC3E}">
        <p14:creationId xmlns:p14="http://schemas.microsoft.com/office/powerpoint/2010/main" val="423793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My program has received recognition!  Now what?</a:t>
            </a:r>
            <a:endParaRPr lang="en-US" dirty="0">
              <a:solidFill>
                <a:schemeClr val="accent1">
                  <a:lumMod val="75000"/>
                </a:schemeClr>
              </a:solidFill>
            </a:endParaRPr>
          </a:p>
        </p:txBody>
      </p:sp>
      <p:sp>
        <p:nvSpPr>
          <p:cNvPr id="3" name="Content Placeholder 2"/>
          <p:cNvSpPr>
            <a:spLocks noGrp="1"/>
          </p:cNvSpPr>
          <p:nvPr>
            <p:ph idx="1"/>
          </p:nvPr>
        </p:nvSpPr>
        <p:spPr>
          <a:xfrm>
            <a:off x="677334" y="2027587"/>
            <a:ext cx="8596668" cy="4381526"/>
          </a:xfrm>
        </p:spPr>
        <p:txBody>
          <a:bodyPr>
            <a:normAutofit fontScale="85000" lnSpcReduction="20000"/>
          </a:bodyPr>
          <a:lstStyle/>
          <a:p>
            <a:r>
              <a:rPr lang="en-US" dirty="0" smtClean="0"/>
              <a:t>Track your program data</a:t>
            </a:r>
          </a:p>
          <a:p>
            <a:pPr lvl="1">
              <a:buFont typeface="Courier New" panose="02070309020205020404" pitchFamily="49" charset="0"/>
              <a:buChar char="o"/>
            </a:pPr>
            <a:r>
              <a:rPr lang="en-US" dirty="0" smtClean="0"/>
              <a:t>Recognized apprenticeship programs have access to a participant tracking database called the </a:t>
            </a:r>
            <a:r>
              <a:rPr lang="en-US" b="1" dirty="0" smtClean="0"/>
              <a:t>ARTS Prep Portal</a:t>
            </a:r>
            <a:r>
              <a:rPr lang="en-US" dirty="0" smtClean="0"/>
              <a:t>.  This portal links to the state Apprenticeship Registration Tracking System (ARTS) database.  When a prep program graduate enters a registered apprenticeship, it is automatically flagged as a successful outcome for the prep program.</a:t>
            </a:r>
          </a:p>
          <a:p>
            <a:pPr lvl="1">
              <a:buFont typeface="Courier New" panose="02070309020205020404" pitchFamily="49" charset="0"/>
              <a:buChar char="o"/>
            </a:pPr>
            <a:r>
              <a:rPr lang="en-US" dirty="0" smtClean="0"/>
              <a:t>Use of the ARTS Prep Portal is not mandatory for all programs, but prep programs are required to track enrollment and outcome data somehow.  Some large public funders do mandate that their grantees use the ARTS Prep Portal.</a:t>
            </a:r>
          </a:p>
          <a:p>
            <a:pPr lvl="1">
              <a:buFont typeface="Courier New" panose="02070309020205020404" pitchFamily="49" charset="0"/>
              <a:buChar char="o"/>
            </a:pPr>
            <a:endParaRPr lang="en-US" dirty="0" smtClean="0"/>
          </a:p>
          <a:p>
            <a:pPr marL="342900" lvl="1" indent="-342900"/>
            <a:r>
              <a:rPr lang="en-US" sz="1800" dirty="0"/>
              <a:t>Apply for renewal of your </a:t>
            </a:r>
            <a:r>
              <a:rPr lang="en-US" sz="1800" dirty="0" smtClean="0"/>
              <a:t>WSATC recognition </a:t>
            </a:r>
            <a:r>
              <a:rPr lang="en-US" sz="1800" dirty="0"/>
              <a:t>every 3 </a:t>
            </a:r>
            <a:r>
              <a:rPr lang="en-US" sz="1800" dirty="0" smtClean="0"/>
              <a:t>years.  The renewal application should include:</a:t>
            </a:r>
          </a:p>
          <a:p>
            <a:pPr marL="685800" lvl="2">
              <a:buFont typeface="Courier New" panose="02070309020205020404" pitchFamily="49" charset="0"/>
              <a:buChar char="o"/>
            </a:pPr>
            <a:r>
              <a:rPr lang="en-US" sz="1600" dirty="0" smtClean="0"/>
              <a:t>(1) A narrative of the program activity for the past 3 years, including any updates to the program structure</a:t>
            </a:r>
          </a:p>
          <a:p>
            <a:pPr marL="685800" lvl="2">
              <a:buFont typeface="Courier New" panose="02070309020205020404" pitchFamily="49" charset="0"/>
              <a:buChar char="o"/>
            </a:pPr>
            <a:r>
              <a:rPr lang="en-US" sz="1600" dirty="0" smtClean="0"/>
              <a:t>(2) An updated curriculum</a:t>
            </a:r>
          </a:p>
          <a:p>
            <a:pPr marL="685800" lvl="2">
              <a:buFont typeface="Courier New" panose="02070309020205020404" pitchFamily="49" charset="0"/>
              <a:buChar char="o"/>
            </a:pPr>
            <a:r>
              <a:rPr lang="en-US" sz="1600" dirty="0" smtClean="0"/>
              <a:t>(3) Updated articulation agreement(s)</a:t>
            </a:r>
          </a:p>
          <a:p>
            <a:pPr marL="685800" lvl="2">
              <a:buFont typeface="Courier New" panose="02070309020205020404" pitchFamily="49" charset="0"/>
              <a:buChar char="o"/>
            </a:pPr>
            <a:r>
              <a:rPr lang="en-US" sz="1600" dirty="0" smtClean="0"/>
              <a:t>(4) Basic demographic information (race &amp; gender) for prep program participants</a:t>
            </a:r>
          </a:p>
          <a:p>
            <a:pPr marL="685800" lvl="2">
              <a:buFont typeface="Courier New" panose="02070309020205020404" pitchFamily="49" charset="0"/>
              <a:buChar char="o"/>
            </a:pPr>
            <a:r>
              <a:rPr lang="en-US" sz="1600" dirty="0" smtClean="0"/>
              <a:t>(5) Outcome data (# enrolled in the program, # completed the program, # who entered registered apprenticeships)</a:t>
            </a:r>
            <a:endParaRPr lang="en-US" sz="1600" dirty="0"/>
          </a:p>
        </p:txBody>
      </p:sp>
      <p:pic>
        <p:nvPicPr>
          <p:cNvPr id="4" name="Picture 3" descr="Confetti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6269">
            <a:off x="7987607" y="-123548"/>
            <a:ext cx="3211012" cy="2815810"/>
          </a:xfrm>
          <a:prstGeom prst="rect">
            <a:avLst/>
          </a:prstGeom>
        </p:spPr>
      </p:pic>
    </p:spTree>
    <p:extLst>
      <p:ext uri="{BB962C8B-B14F-4D97-AF65-F5344CB8AC3E}">
        <p14:creationId xmlns:p14="http://schemas.microsoft.com/office/powerpoint/2010/main" val="237191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How can I get more information and help developing a prep program?</a:t>
            </a:r>
            <a:endParaRPr lang="en-US" dirty="0">
              <a:solidFill>
                <a:schemeClr val="accent1">
                  <a:lumMod val="75000"/>
                </a:schemeClr>
              </a:solidFill>
            </a:endParaRPr>
          </a:p>
        </p:txBody>
      </p:sp>
      <p:sp>
        <p:nvSpPr>
          <p:cNvPr id="3" name="Content Placeholder 2"/>
          <p:cNvSpPr>
            <a:spLocks noGrp="1"/>
          </p:cNvSpPr>
          <p:nvPr>
            <p:ph idx="1"/>
          </p:nvPr>
        </p:nvSpPr>
        <p:spPr>
          <a:xfrm>
            <a:off x="677334" y="2160589"/>
            <a:ext cx="8596668" cy="4315026"/>
          </a:xfrm>
        </p:spPr>
        <p:txBody>
          <a:bodyPr>
            <a:normAutofit fontScale="92500" lnSpcReduction="20000"/>
          </a:bodyPr>
          <a:lstStyle/>
          <a:p>
            <a:r>
              <a:rPr lang="en-US" dirty="0" smtClean="0"/>
              <a:t>Contact </a:t>
            </a:r>
            <a:r>
              <a:rPr lang="en-US" b="1" dirty="0" smtClean="0"/>
              <a:t>Aubre Nelson, L&amp;I Apprenticeship Consultant, </a:t>
            </a:r>
            <a:r>
              <a:rPr lang="en-US" b="1" dirty="0" smtClean="0">
                <a:hlinkClick r:id="rId2"/>
              </a:rPr>
              <a:t>nelb235@lni.wa.gov</a:t>
            </a:r>
            <a:r>
              <a:rPr lang="en-US" b="1" dirty="0" smtClean="0"/>
              <a:t>, 253-254-1932</a:t>
            </a:r>
          </a:p>
          <a:p>
            <a:r>
              <a:rPr lang="en-US" dirty="0" smtClean="0"/>
              <a:t>Explore existing apprenticeship prep programs listed on the </a:t>
            </a:r>
            <a:r>
              <a:rPr lang="en-US" dirty="0" smtClean="0">
                <a:hlinkClick r:id="rId3"/>
              </a:rPr>
              <a:t>WSATC Apprenticeship Preparation website</a:t>
            </a:r>
            <a:endParaRPr lang="en-US" dirty="0" smtClean="0"/>
          </a:p>
          <a:p>
            <a:r>
              <a:rPr lang="en-US" dirty="0" smtClean="0"/>
              <a:t>Attend local apprenticeship prep </a:t>
            </a:r>
            <a:r>
              <a:rPr lang="en-US" dirty="0" err="1" smtClean="0"/>
              <a:t>collaboratives</a:t>
            </a:r>
            <a:r>
              <a:rPr lang="en-US" dirty="0" smtClean="0"/>
              <a:t> such as </a:t>
            </a:r>
            <a:r>
              <a:rPr lang="en-US" b="1" dirty="0" smtClean="0">
                <a:hlinkClick r:id="rId4"/>
              </a:rPr>
              <a:t>RPAC</a:t>
            </a:r>
            <a:r>
              <a:rPr lang="en-US" b="1" dirty="0" smtClean="0"/>
              <a:t> (Seattle area Regional Pre-Apprenticeship Collaboration)</a:t>
            </a:r>
            <a:r>
              <a:rPr lang="en-US" dirty="0" smtClean="0"/>
              <a:t> or the </a:t>
            </a:r>
            <a:r>
              <a:rPr lang="en-US" b="1" dirty="0" smtClean="0"/>
              <a:t>Pierce County Construction Consortium (PCCC)</a:t>
            </a:r>
          </a:p>
          <a:p>
            <a:r>
              <a:rPr lang="en-US" dirty="0" smtClean="0"/>
              <a:t>Find registered apprenticeship partners in your area by browsing the </a:t>
            </a:r>
            <a:r>
              <a:rPr lang="en-US" dirty="0" smtClean="0">
                <a:hlinkClick r:id="rId5"/>
              </a:rPr>
              <a:t>ARTS database </a:t>
            </a:r>
            <a:r>
              <a:rPr lang="en-US" dirty="0" smtClean="0"/>
              <a:t>or asking Aubre to connect you with the Apprenticeship Consultant in your region</a:t>
            </a:r>
          </a:p>
          <a:p>
            <a:r>
              <a:rPr lang="en-US" dirty="0" smtClean="0"/>
              <a:t>Read more about the apprenticeship </a:t>
            </a:r>
            <a:r>
              <a:rPr lang="en-US" dirty="0" smtClean="0">
                <a:hlinkClick r:id="rId6"/>
              </a:rPr>
              <a:t>WAC 296-05-005</a:t>
            </a:r>
            <a:r>
              <a:rPr lang="en-US" dirty="0" smtClean="0"/>
              <a:t>, the WSATC apprenticeship prep policy </a:t>
            </a:r>
            <a:r>
              <a:rPr lang="en-US" dirty="0" smtClean="0">
                <a:hlinkClick r:id="rId7"/>
              </a:rPr>
              <a:t>2012-03</a:t>
            </a:r>
            <a:r>
              <a:rPr lang="en-US" dirty="0" smtClean="0"/>
              <a:t>, and </a:t>
            </a:r>
            <a:r>
              <a:rPr lang="en-US" dirty="0" smtClean="0">
                <a:hlinkClick r:id="rId8"/>
              </a:rPr>
              <a:t>student-learner variances</a:t>
            </a:r>
            <a:r>
              <a:rPr lang="en-US" dirty="0" smtClean="0"/>
              <a:t> to minor labor laws</a:t>
            </a:r>
          </a:p>
          <a:p>
            <a:r>
              <a:rPr lang="en-US" dirty="0" smtClean="0"/>
              <a:t>Email </a:t>
            </a:r>
            <a:r>
              <a:rPr lang="en-US" dirty="0" smtClean="0">
                <a:hlinkClick r:id="rId9"/>
              </a:rPr>
              <a:t>apprentice@lni.wa.gov</a:t>
            </a:r>
            <a:r>
              <a:rPr lang="en-US" dirty="0" smtClean="0"/>
              <a:t> and ask to be added to the Apprenticeship GovDelivery listserv for notification of WSATC meetings and other apprenticeship-related events</a:t>
            </a:r>
          </a:p>
          <a:p>
            <a:r>
              <a:rPr lang="en-US" dirty="0" smtClean="0"/>
              <a:t>Network with the amazing folks at this conference!</a:t>
            </a:r>
            <a:endParaRPr lang="en-US" dirty="0"/>
          </a:p>
        </p:txBody>
      </p:sp>
    </p:spTree>
    <p:extLst>
      <p:ext uri="{BB962C8B-B14F-4D97-AF65-F5344CB8AC3E}">
        <p14:creationId xmlns:p14="http://schemas.microsoft.com/office/powerpoint/2010/main" val="187471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accent1">
                    <a:lumMod val="75000"/>
                  </a:schemeClr>
                </a:solidFill>
              </a:rPr>
              <a:t>In Washington, Recognized Apprenticeship Preparation Programs…</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buAutoNum type="arabicParenBoth"/>
            </a:pPr>
            <a:r>
              <a:rPr lang="en-US" sz="2000" dirty="0" smtClean="0"/>
              <a:t>…are career-focused education </a:t>
            </a:r>
            <a:r>
              <a:rPr lang="en-US" sz="2000" dirty="0"/>
              <a:t>and training </a:t>
            </a:r>
            <a:r>
              <a:rPr lang="en-US" sz="2000" dirty="0" smtClean="0"/>
              <a:t>programs for youth and/or adults.</a:t>
            </a:r>
          </a:p>
          <a:p>
            <a:pPr>
              <a:buAutoNum type="arabicParenBoth"/>
            </a:pPr>
            <a:r>
              <a:rPr lang="en-US" sz="2000" dirty="0" smtClean="0"/>
              <a:t>…are recognized by the Washington State Apprenticeship and Training Council (WSATC).</a:t>
            </a:r>
          </a:p>
          <a:p>
            <a:pPr>
              <a:buAutoNum type="arabicParenBoth"/>
            </a:pPr>
            <a:r>
              <a:rPr lang="en-US" sz="2000" dirty="0" smtClean="0"/>
              <a:t>…maintain </a:t>
            </a:r>
            <a:r>
              <a:rPr lang="en-US" sz="2000" dirty="0"/>
              <a:t>formal articulation agreement(s) with one or more registered apprenticeship program sponsors. </a:t>
            </a:r>
          </a:p>
          <a:p>
            <a:pPr>
              <a:buAutoNum type="arabicParenBoth"/>
            </a:pPr>
            <a:r>
              <a:rPr lang="en-US" sz="2000" dirty="0" smtClean="0"/>
              <a:t>…have a primary goal to </a:t>
            </a:r>
            <a:r>
              <a:rPr lang="en-US" sz="2000" dirty="0"/>
              <a:t>prepare participants for successful application into registered </a:t>
            </a:r>
            <a:r>
              <a:rPr lang="en-US" sz="2000" dirty="0" smtClean="0"/>
              <a:t>apprenticeship </a:t>
            </a:r>
            <a:r>
              <a:rPr lang="en-US" sz="2000" dirty="0"/>
              <a:t>programs. </a:t>
            </a:r>
          </a:p>
          <a:p>
            <a:pPr>
              <a:buAutoNum type="arabicParenBoth"/>
            </a:pPr>
            <a:r>
              <a:rPr lang="en-US" sz="2000" dirty="0" smtClean="0"/>
              <a:t>…are designed </a:t>
            </a:r>
            <a:r>
              <a:rPr lang="en-US" sz="2000" dirty="0"/>
              <a:t>to increase the participation of underrepresented populations </a:t>
            </a:r>
            <a:r>
              <a:rPr lang="en-US" sz="2000" dirty="0" smtClean="0"/>
              <a:t>in </a:t>
            </a:r>
            <a:r>
              <a:rPr lang="en-US" sz="2000" dirty="0"/>
              <a:t>registered </a:t>
            </a:r>
            <a:r>
              <a:rPr lang="en-US" sz="2000" dirty="0" smtClean="0"/>
              <a:t>apprenticeship.</a:t>
            </a:r>
            <a:endParaRPr lang="en-US" sz="2000" dirty="0"/>
          </a:p>
        </p:txBody>
      </p:sp>
    </p:spTree>
    <p:extLst>
      <p:ext uri="{BB962C8B-B14F-4D97-AF65-F5344CB8AC3E}">
        <p14:creationId xmlns:p14="http://schemas.microsoft.com/office/powerpoint/2010/main" val="189308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701040"/>
            <a:ext cx="8596668" cy="1320800"/>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sz="4000" b="1" dirty="0" smtClean="0">
                <a:solidFill>
                  <a:schemeClr val="accent1">
                    <a:lumMod val="75000"/>
                  </a:schemeClr>
                </a:solidFill>
              </a:rPr>
              <a:t>AUBRE NELSON</a:t>
            </a:r>
            <a:r>
              <a:rPr lang="en-US" b="1" dirty="0" smtClean="0">
                <a:solidFill>
                  <a:schemeClr val="accent1">
                    <a:lumMod val="75000"/>
                  </a:schemeClr>
                </a:solidFill>
              </a:rPr>
              <a:t/>
            </a:r>
            <a:br>
              <a:rPr lang="en-US" b="1" dirty="0" smtClean="0">
                <a:solidFill>
                  <a:schemeClr val="accent1">
                    <a:lumMod val="75000"/>
                  </a:schemeClr>
                </a:solidFill>
              </a:rPr>
            </a:br>
            <a:r>
              <a:rPr lang="en-US" sz="3100" b="1" dirty="0" smtClean="0">
                <a:solidFill>
                  <a:schemeClr val="accent1">
                    <a:lumMod val="75000"/>
                  </a:schemeClr>
                </a:solidFill>
              </a:rPr>
              <a:t>Apprenticeship Consultant</a:t>
            </a:r>
            <a:br>
              <a:rPr lang="en-US" sz="3100" b="1" dirty="0" smtClean="0">
                <a:solidFill>
                  <a:schemeClr val="accent1">
                    <a:lumMod val="75000"/>
                  </a:schemeClr>
                </a:solidFill>
              </a:rPr>
            </a:br>
            <a:r>
              <a:rPr lang="en-US" sz="3100" b="1" dirty="0" smtClean="0">
                <a:solidFill>
                  <a:schemeClr val="accent1">
                    <a:lumMod val="75000"/>
                  </a:schemeClr>
                </a:solidFill>
              </a:rPr>
              <a:t>Dept. of Labor &amp; Industries</a:t>
            </a:r>
            <a:br>
              <a:rPr lang="en-US" sz="3100" b="1" dirty="0" smtClean="0">
                <a:solidFill>
                  <a:schemeClr val="accent1">
                    <a:lumMod val="75000"/>
                  </a:schemeClr>
                </a:solidFill>
              </a:rPr>
            </a:br>
            <a:r>
              <a:rPr lang="en-US" sz="3100" b="1" dirty="0" smtClean="0">
                <a:solidFill>
                  <a:schemeClr val="accent1">
                    <a:lumMod val="75000"/>
                  </a:schemeClr>
                </a:solidFill>
              </a:rPr>
              <a:t>253-254-1932</a:t>
            </a:r>
            <a:br>
              <a:rPr lang="en-US" sz="3100" b="1" dirty="0" smtClean="0">
                <a:solidFill>
                  <a:schemeClr val="accent1">
                    <a:lumMod val="75000"/>
                  </a:schemeClr>
                </a:solidFill>
              </a:rPr>
            </a:br>
            <a:r>
              <a:rPr lang="en-US" b="1" dirty="0">
                <a:solidFill>
                  <a:schemeClr val="accent1">
                    <a:lumMod val="75000"/>
                  </a:schemeClr>
                </a:solidFill>
                <a:hlinkClick r:id="rId2"/>
              </a:rPr>
              <a:t>nelb235@lni.wa.gov</a:t>
            </a:r>
            <a:endParaRPr lang="en-US" b="1" dirty="0">
              <a:solidFill>
                <a:schemeClr val="accent1">
                  <a:lumMod val="75000"/>
                </a:schemeClr>
              </a:solidFill>
            </a:endParaRPr>
          </a:p>
        </p:txBody>
      </p:sp>
    </p:spTree>
    <p:extLst>
      <p:ext uri="{BB962C8B-B14F-4D97-AF65-F5344CB8AC3E}">
        <p14:creationId xmlns:p14="http://schemas.microsoft.com/office/powerpoint/2010/main" val="331557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Journal on Product Design and Development: October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163" y="1745673"/>
            <a:ext cx="2911301" cy="2183476"/>
          </a:xfrm>
          <a:prstGeom prst="rect">
            <a:avLst/>
          </a:prstGeom>
        </p:spPr>
      </p:pic>
      <p:sp>
        <p:nvSpPr>
          <p:cNvPr id="2" name="Title 1"/>
          <p:cNvSpPr>
            <a:spLocks noGrp="1"/>
          </p:cNvSpPr>
          <p:nvPr>
            <p:ph type="title"/>
          </p:nvPr>
        </p:nvSpPr>
        <p:spPr/>
        <p:txBody>
          <a:bodyPr/>
          <a:lstStyle/>
          <a:p>
            <a:r>
              <a:rPr lang="en-US" dirty="0" smtClean="0">
                <a:solidFill>
                  <a:schemeClr val="accent1">
                    <a:lumMod val="75000"/>
                  </a:schemeClr>
                </a:solidFill>
              </a:rPr>
              <a:t>Recognized Apprenticeship Preparation Programs are not…</a:t>
            </a:r>
            <a:endParaRPr lang="en-US" dirty="0">
              <a:solidFill>
                <a:schemeClr val="accent1">
                  <a:lumMod val="75000"/>
                </a:schemeClr>
              </a:solidFill>
            </a:endParaRPr>
          </a:p>
        </p:txBody>
      </p:sp>
      <p:sp>
        <p:nvSpPr>
          <p:cNvPr id="8" name="Content Placeholder 7"/>
          <p:cNvSpPr>
            <a:spLocks noGrp="1"/>
          </p:cNvSpPr>
          <p:nvPr>
            <p:ph idx="1"/>
          </p:nvPr>
        </p:nvSpPr>
        <p:spPr>
          <a:xfrm>
            <a:off x="677334" y="2160589"/>
            <a:ext cx="8596668" cy="4157084"/>
          </a:xfrm>
        </p:spPr>
        <p:txBody>
          <a:bodyPr>
            <a:normAutofit/>
          </a:bodyPr>
          <a:lstStyle/>
          <a:p>
            <a:r>
              <a:rPr lang="en-US" sz="2400" dirty="0" smtClean="0"/>
              <a:t>General career exploration programs</a:t>
            </a:r>
          </a:p>
          <a:p>
            <a:r>
              <a:rPr lang="en-US" sz="2400" dirty="0" smtClean="0"/>
              <a:t>General workforce development programs</a:t>
            </a:r>
          </a:p>
          <a:p>
            <a:r>
              <a:rPr lang="en-US" sz="2400" dirty="0" smtClean="0"/>
              <a:t>Internships or work-based learning</a:t>
            </a:r>
          </a:p>
          <a:p>
            <a:pPr marL="0" indent="0">
              <a:spcBef>
                <a:spcPts val="0"/>
              </a:spcBef>
              <a:buNone/>
            </a:pPr>
            <a:endParaRPr lang="en-US" sz="1900" dirty="0" smtClean="0"/>
          </a:p>
          <a:p>
            <a:pPr marL="0" indent="0">
              <a:buNone/>
            </a:pPr>
            <a:r>
              <a:rPr lang="en-US" sz="1900" i="1" dirty="0" smtClean="0"/>
              <a:t>Apprenticeship </a:t>
            </a:r>
            <a:r>
              <a:rPr lang="en-US" sz="2000" i="1" dirty="0" smtClean="0"/>
              <a:t>prep programs may include these components, but on their own they are not sufficient.  Prep programs </a:t>
            </a:r>
            <a:r>
              <a:rPr lang="en-US" sz="2000" i="1" u="sng" dirty="0" smtClean="0"/>
              <a:t>must</a:t>
            </a:r>
            <a:r>
              <a:rPr lang="en-US" sz="2000" i="1" dirty="0" smtClean="0"/>
              <a:t> have a strong, direct articulation to one or more registered apprenticeships.</a:t>
            </a:r>
          </a:p>
          <a:p>
            <a:pPr marL="0" indent="0">
              <a:buNone/>
            </a:pPr>
            <a:endParaRPr lang="en-US" sz="2000" i="1" dirty="0"/>
          </a:p>
        </p:txBody>
      </p:sp>
    </p:spTree>
    <p:extLst>
      <p:ext uri="{BB962C8B-B14F-4D97-AF65-F5344CB8AC3E}">
        <p14:creationId xmlns:p14="http://schemas.microsoft.com/office/powerpoint/2010/main" val="323869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751224" y="0"/>
            <a:ext cx="8596668" cy="41570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sz="2000" i="1" dirty="0" smtClean="0"/>
          </a:p>
          <a:p>
            <a:pPr marL="0" indent="0" algn="ctr">
              <a:buFont typeface="Wingdings 3" charset="2"/>
              <a:buNone/>
            </a:pPr>
            <a:r>
              <a:rPr lang="en-US" sz="3600" dirty="0">
                <a:solidFill>
                  <a:schemeClr val="accent1">
                    <a:lumMod val="75000"/>
                  </a:schemeClr>
                </a:solidFill>
                <a:latin typeface="+mj-lt"/>
                <a:ea typeface="+mj-ea"/>
                <a:cs typeface="+mj-cs"/>
              </a:rPr>
              <a:t>APPRENTICESHIP PREPARATION</a:t>
            </a:r>
          </a:p>
          <a:p>
            <a:pPr marL="0" indent="0" algn="ctr">
              <a:buFont typeface="Wingdings 3" charset="2"/>
              <a:buNone/>
            </a:pPr>
            <a:endParaRPr lang="en-US" dirty="0" smtClean="0">
              <a:solidFill>
                <a:schemeClr val="accent1"/>
              </a:solidFill>
              <a:latin typeface="+mj-lt"/>
              <a:ea typeface="+mj-ea"/>
              <a:cs typeface="+mj-cs"/>
            </a:endParaRPr>
          </a:p>
          <a:p>
            <a:pPr marL="0" indent="0" algn="ctr">
              <a:spcBef>
                <a:spcPts val="0"/>
              </a:spcBef>
              <a:buFont typeface="Wingdings 3" charset="2"/>
              <a:buNone/>
            </a:pPr>
            <a:endParaRPr lang="en-US" sz="3600" dirty="0">
              <a:solidFill>
                <a:schemeClr val="accent1"/>
              </a:solidFill>
              <a:latin typeface="+mj-lt"/>
              <a:ea typeface="+mj-ea"/>
              <a:cs typeface="+mj-cs"/>
            </a:endParaRPr>
          </a:p>
          <a:p>
            <a:pPr marL="0" indent="0" algn="ctr">
              <a:buNone/>
            </a:pPr>
            <a:r>
              <a:rPr lang="en-US" sz="3600" dirty="0">
                <a:solidFill>
                  <a:schemeClr val="accent1">
                    <a:lumMod val="75000"/>
                  </a:schemeClr>
                </a:solidFill>
                <a:latin typeface="+mj-lt"/>
                <a:ea typeface="+mj-ea"/>
                <a:cs typeface="+mj-cs"/>
              </a:rPr>
              <a:t>YOUTH APPRENTICESHIP</a:t>
            </a:r>
          </a:p>
        </p:txBody>
      </p:sp>
      <p:sp>
        <p:nvSpPr>
          <p:cNvPr id="6" name="Not Equal 5"/>
          <p:cNvSpPr/>
          <p:nvPr/>
        </p:nvSpPr>
        <p:spPr>
          <a:xfrm>
            <a:off x="4415622" y="1291231"/>
            <a:ext cx="1264739" cy="606289"/>
          </a:xfrm>
          <a:prstGeom prst="mathNotEqual">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970136" y="2954149"/>
            <a:ext cx="8155709" cy="3693319"/>
          </a:xfrm>
          <a:prstGeom prst="rect">
            <a:avLst/>
          </a:prstGeom>
          <a:noFill/>
        </p:spPr>
        <p:txBody>
          <a:bodyPr wrap="square" rtlCol="0">
            <a:spAutoFit/>
          </a:bodyPr>
          <a:lstStyle/>
          <a:p>
            <a:r>
              <a:rPr lang="en-US" dirty="0" smtClean="0"/>
              <a:t>In Washington, a youth apprenticeship must meet the same criteria as a regular registered apprenticeship.</a:t>
            </a:r>
          </a:p>
          <a:p>
            <a:r>
              <a:rPr lang="en-US" dirty="0"/>
              <a:t>	</a:t>
            </a:r>
            <a:r>
              <a:rPr lang="en-US" dirty="0" smtClean="0"/>
              <a:t>- Paid “real life” employment</a:t>
            </a:r>
          </a:p>
          <a:p>
            <a:r>
              <a:rPr lang="en-US" dirty="0"/>
              <a:t>	</a:t>
            </a:r>
            <a:r>
              <a:rPr lang="en-US" dirty="0" smtClean="0"/>
              <a:t>- Minimum of 2000 hours on the job training and 144 hours of related 		supplemental instruction</a:t>
            </a:r>
          </a:p>
          <a:p>
            <a:r>
              <a:rPr lang="en-US" dirty="0"/>
              <a:t>	</a:t>
            </a:r>
            <a:r>
              <a:rPr lang="en-US" dirty="0" smtClean="0"/>
              <a:t>- Guaranteed wage increases</a:t>
            </a:r>
          </a:p>
          <a:p>
            <a:endParaRPr lang="en-US" dirty="0"/>
          </a:p>
          <a:p>
            <a:r>
              <a:rPr lang="en-US" dirty="0"/>
              <a:t>Y</a:t>
            </a:r>
            <a:r>
              <a:rPr lang="en-US" dirty="0" smtClean="0"/>
              <a:t>outh apprentices are </a:t>
            </a:r>
            <a:r>
              <a:rPr lang="en-US" dirty="0"/>
              <a:t>subject to additional minor work laws and/or student-learner regulations</a:t>
            </a:r>
            <a:r>
              <a:rPr lang="en-US" dirty="0" smtClean="0"/>
              <a:t>.</a:t>
            </a:r>
          </a:p>
          <a:p>
            <a:endParaRPr lang="en-US" dirty="0"/>
          </a:p>
          <a:p>
            <a:r>
              <a:rPr lang="en-US" dirty="0" smtClean="0"/>
              <a:t>Apprenticeship prep programs are much more flexible re. wages and hours, but student-learner regulations may still apply.</a:t>
            </a:r>
            <a:endParaRPr lang="en-US" dirty="0"/>
          </a:p>
          <a:p>
            <a:endParaRPr lang="en-US" dirty="0"/>
          </a:p>
        </p:txBody>
      </p:sp>
    </p:spTree>
    <p:extLst>
      <p:ext uri="{BB962C8B-B14F-4D97-AF65-F5344CB8AC3E}">
        <p14:creationId xmlns:p14="http://schemas.microsoft.com/office/powerpoint/2010/main" val="249297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In the K-12 system, we keep hearing about…</a:t>
            </a:r>
            <a:endParaRPr lang="en-US" dirty="0">
              <a:solidFill>
                <a:schemeClr val="accent1">
                  <a:lumMod val="75000"/>
                </a:schemeClr>
              </a:solidFill>
            </a:endParaRPr>
          </a:p>
        </p:txBody>
      </p:sp>
      <p:sp>
        <p:nvSpPr>
          <p:cNvPr id="6" name="Text Placeholder 5"/>
          <p:cNvSpPr>
            <a:spLocks noGrp="1"/>
          </p:cNvSpPr>
          <p:nvPr>
            <p:ph type="body" idx="1"/>
          </p:nvPr>
        </p:nvSpPr>
        <p:spPr>
          <a:xfrm>
            <a:off x="675745" y="1872852"/>
            <a:ext cx="4185623" cy="576262"/>
          </a:xfrm>
        </p:spPr>
        <p:txBody>
          <a:bodyPr/>
          <a:lstStyle/>
          <a:p>
            <a:r>
              <a:rPr lang="en-US" dirty="0" smtClean="0"/>
              <a:t>Career Connected Learning</a:t>
            </a:r>
            <a:endParaRPr lang="en-US" dirty="0"/>
          </a:p>
        </p:txBody>
      </p:sp>
      <p:sp>
        <p:nvSpPr>
          <p:cNvPr id="7" name="Content Placeholder 6"/>
          <p:cNvSpPr>
            <a:spLocks noGrp="1"/>
          </p:cNvSpPr>
          <p:nvPr>
            <p:ph sz="half" idx="2"/>
          </p:nvPr>
        </p:nvSpPr>
        <p:spPr>
          <a:xfrm>
            <a:off x="675745" y="2559298"/>
            <a:ext cx="4710902" cy="4146302"/>
          </a:xfrm>
        </p:spPr>
        <p:txBody>
          <a:bodyPr>
            <a:noAutofit/>
          </a:bodyPr>
          <a:lstStyle/>
          <a:p>
            <a:r>
              <a:rPr lang="en-US" sz="1200" dirty="0" smtClean="0"/>
              <a:t>Career Connected Learning (CCL)/Career Connect Washington (CCW) is a statewide program to build pathways for K-12 students to </a:t>
            </a:r>
            <a:r>
              <a:rPr lang="en-US" sz="1200" dirty="0"/>
              <a:t>m</a:t>
            </a:r>
            <a:r>
              <a:rPr lang="en-US" sz="1200" dirty="0" smtClean="0"/>
              <a:t>eaningful careers.  </a:t>
            </a:r>
          </a:p>
          <a:p>
            <a:r>
              <a:rPr lang="en-US" sz="1200" dirty="0" smtClean="0"/>
              <a:t>CCW awards grants to intermediaries to build programs and strengthen pathways.</a:t>
            </a:r>
          </a:p>
          <a:p>
            <a:r>
              <a:rPr lang="en-US" sz="1200" dirty="0" smtClean="0"/>
              <a:t>There are 3 tiers of CCL programs:</a:t>
            </a:r>
          </a:p>
          <a:p>
            <a:pPr marL="0" indent="0">
              <a:buNone/>
            </a:pPr>
            <a:r>
              <a:rPr lang="en-US" sz="1200" dirty="0" smtClean="0"/>
              <a:t>	</a:t>
            </a:r>
            <a:r>
              <a:rPr lang="en-US" sz="1200" b="1" dirty="0" smtClean="0"/>
              <a:t>(1) Career Explore</a:t>
            </a:r>
          </a:p>
          <a:p>
            <a:pPr marL="0" indent="0">
              <a:buNone/>
            </a:pPr>
            <a:r>
              <a:rPr lang="en-US" sz="1200" b="1" dirty="0" smtClean="0"/>
              <a:t>	(2) Career Prep</a:t>
            </a:r>
          </a:p>
          <a:p>
            <a:pPr lvl="1"/>
            <a:r>
              <a:rPr lang="en-US" sz="1100" dirty="0" smtClean="0"/>
              <a:t>A recognized apprenticeship prep program could also be a CCW career prep program and vice versa.</a:t>
            </a:r>
          </a:p>
          <a:p>
            <a:pPr marL="0" indent="0">
              <a:buNone/>
            </a:pPr>
            <a:r>
              <a:rPr lang="en-US" sz="1200" dirty="0" smtClean="0"/>
              <a:t>	</a:t>
            </a:r>
            <a:r>
              <a:rPr lang="en-US" sz="1200" b="1" dirty="0" smtClean="0"/>
              <a:t>(3) Career Launch</a:t>
            </a:r>
          </a:p>
          <a:p>
            <a:pPr lvl="1"/>
            <a:r>
              <a:rPr lang="en-US" sz="1100" dirty="0" smtClean="0"/>
              <a:t>A registered apprenticeship can automatically be endorsed as a Career </a:t>
            </a:r>
            <a:r>
              <a:rPr lang="en-US" sz="1100" dirty="0"/>
              <a:t>L</a:t>
            </a:r>
            <a:r>
              <a:rPr lang="en-US" sz="1100" dirty="0" smtClean="0"/>
              <a:t>aunch program.  It is the gold standard career launch program.  </a:t>
            </a:r>
          </a:p>
          <a:p>
            <a:pPr lvl="1"/>
            <a:r>
              <a:rPr lang="en-US" sz="1100" dirty="0" smtClean="0"/>
              <a:t>A rigorous apprenticeship prep program could potentially also receive Career launch endorsement.</a:t>
            </a:r>
          </a:p>
        </p:txBody>
      </p:sp>
      <p:sp>
        <p:nvSpPr>
          <p:cNvPr id="8" name="Text Placeholder 7"/>
          <p:cNvSpPr>
            <a:spLocks noGrp="1"/>
          </p:cNvSpPr>
          <p:nvPr>
            <p:ph type="body" sz="quarter" idx="3"/>
          </p:nvPr>
        </p:nvSpPr>
        <p:spPr>
          <a:xfrm>
            <a:off x="5761714" y="1872852"/>
            <a:ext cx="4185618" cy="576262"/>
          </a:xfrm>
        </p:spPr>
        <p:txBody>
          <a:bodyPr/>
          <a:lstStyle/>
          <a:p>
            <a:r>
              <a:rPr lang="en-US" dirty="0" smtClean="0"/>
              <a:t>Core Plus</a:t>
            </a:r>
            <a:endParaRPr lang="en-US" dirty="0"/>
          </a:p>
        </p:txBody>
      </p:sp>
      <p:sp>
        <p:nvSpPr>
          <p:cNvPr id="9" name="Content Placeholder 8"/>
          <p:cNvSpPr>
            <a:spLocks noGrp="1"/>
          </p:cNvSpPr>
          <p:nvPr>
            <p:ph sz="quarter" idx="4"/>
          </p:nvPr>
        </p:nvSpPr>
        <p:spPr>
          <a:xfrm>
            <a:off x="5836529" y="2559298"/>
            <a:ext cx="4185617" cy="3304117"/>
          </a:xfrm>
        </p:spPr>
        <p:txBody>
          <a:bodyPr>
            <a:normAutofit fontScale="85000" lnSpcReduction="20000"/>
          </a:bodyPr>
          <a:lstStyle/>
          <a:p>
            <a:r>
              <a:rPr lang="en-US" dirty="0" err="1" smtClean="0"/>
              <a:t>CorePlus</a:t>
            </a:r>
            <a:r>
              <a:rPr lang="en-US" dirty="0" smtClean="0"/>
              <a:t> is a set of industry-specific curricula for K-12 CTE students designed to provide core academic credits concurrent with hands-on technical education.</a:t>
            </a:r>
          </a:p>
          <a:p>
            <a:r>
              <a:rPr lang="en-US" dirty="0" err="1" smtClean="0"/>
              <a:t>CorePlus</a:t>
            </a:r>
            <a:r>
              <a:rPr lang="en-US" dirty="0" smtClean="0"/>
              <a:t> is available for 3 industries:</a:t>
            </a:r>
          </a:p>
          <a:p>
            <a:pPr marL="800100" lvl="1" indent="-342900">
              <a:buAutoNum type="arabicParenBoth"/>
            </a:pPr>
            <a:r>
              <a:rPr lang="en-US" dirty="0" smtClean="0"/>
              <a:t>Aerospace</a:t>
            </a:r>
          </a:p>
          <a:p>
            <a:pPr marL="800100" lvl="1" indent="-342900">
              <a:buAutoNum type="arabicParenBoth"/>
            </a:pPr>
            <a:r>
              <a:rPr lang="en-US" dirty="0" smtClean="0"/>
              <a:t>Construction</a:t>
            </a:r>
          </a:p>
          <a:p>
            <a:pPr marL="800100" lvl="1" indent="-342900">
              <a:buAutoNum type="arabicParenBoth"/>
            </a:pPr>
            <a:r>
              <a:rPr lang="en-US" dirty="0" smtClean="0"/>
              <a:t>Maritime</a:t>
            </a:r>
          </a:p>
          <a:p>
            <a:r>
              <a:rPr lang="en-US" dirty="0" smtClean="0"/>
              <a:t>The </a:t>
            </a:r>
            <a:r>
              <a:rPr lang="en-US" dirty="0" err="1" smtClean="0"/>
              <a:t>CorePlus</a:t>
            </a:r>
            <a:r>
              <a:rPr lang="en-US" dirty="0" smtClean="0"/>
              <a:t> curriculum could be a component of an apprenticeship prep program, but it is not sufficient on its own.</a:t>
            </a:r>
            <a:endParaRPr lang="en-US" dirty="0"/>
          </a:p>
        </p:txBody>
      </p:sp>
      <p:cxnSp>
        <p:nvCxnSpPr>
          <p:cNvPr id="11" name="Straight Connector 10"/>
          <p:cNvCxnSpPr/>
          <p:nvPr/>
        </p:nvCxnSpPr>
        <p:spPr>
          <a:xfrm>
            <a:off x="5642764" y="1741739"/>
            <a:ext cx="0" cy="4775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4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So what is registered apprenticeship?</a:t>
            </a:r>
            <a:endParaRPr lang="en-US" dirty="0">
              <a:solidFill>
                <a:schemeClr val="accent1">
                  <a:lumMod val="75000"/>
                </a:schemeClr>
              </a:solidFill>
            </a:endParaRPr>
          </a:p>
        </p:txBody>
      </p:sp>
      <p:sp>
        <p:nvSpPr>
          <p:cNvPr id="3" name="Content Placeholder 2"/>
          <p:cNvSpPr>
            <a:spLocks noGrp="1"/>
          </p:cNvSpPr>
          <p:nvPr>
            <p:ph idx="1"/>
          </p:nvPr>
        </p:nvSpPr>
        <p:spPr>
          <a:xfrm>
            <a:off x="677334" y="1846553"/>
            <a:ext cx="8596668" cy="3880773"/>
          </a:xfrm>
        </p:spPr>
        <p:txBody>
          <a:bodyPr>
            <a:normAutofit fontScale="92500" lnSpcReduction="10000"/>
          </a:bodyPr>
          <a:lstStyle/>
          <a:p>
            <a:r>
              <a:rPr lang="en-US" sz="2400" b="1" i="1" dirty="0"/>
              <a:t>Registered Apprenticeships Programs</a:t>
            </a:r>
            <a:r>
              <a:rPr lang="en-US" sz="2400" i="1" dirty="0"/>
              <a:t> </a:t>
            </a:r>
            <a:r>
              <a:rPr lang="en-US" sz="2400" dirty="0"/>
              <a:t>provide training and education to apprentices through a combination of on-the-job training (OJT) and related supplemental instruction (RSI), under the supervision of a journey-level craft person or trade professional in which workers learn the practical and theoretical aspects of a skilled occupation. Registered apprenticeship programs are regulated by the </a:t>
            </a:r>
            <a:r>
              <a:rPr lang="en-US" sz="2400" dirty="0" smtClean="0"/>
              <a:t>Washington State Apprenticeship and Training Council </a:t>
            </a:r>
            <a:r>
              <a:rPr lang="en-US" sz="2400" b="1" dirty="0" smtClean="0"/>
              <a:t>(WSATC)</a:t>
            </a:r>
            <a:r>
              <a:rPr lang="en-US" sz="2400" dirty="0" smtClean="0"/>
              <a:t>.</a:t>
            </a:r>
          </a:p>
          <a:p>
            <a:endParaRPr lang="en-US" sz="2400" dirty="0"/>
          </a:p>
          <a:p>
            <a:r>
              <a:rPr lang="en-US" sz="2400" dirty="0"/>
              <a:t>See </a:t>
            </a:r>
            <a:r>
              <a:rPr lang="en-US" sz="2400" b="1" dirty="0"/>
              <a:t>WAC </a:t>
            </a:r>
            <a:r>
              <a:rPr lang="en-US" sz="2400" b="1" dirty="0">
                <a:hlinkClick r:id="rId2"/>
              </a:rPr>
              <a:t>296-05</a:t>
            </a:r>
            <a:r>
              <a:rPr lang="en-US" sz="2400" b="1" dirty="0"/>
              <a:t> </a:t>
            </a:r>
            <a:r>
              <a:rPr lang="en-US" sz="2400" dirty="0"/>
              <a:t>for full definition of registered apprenticeship.</a:t>
            </a:r>
          </a:p>
          <a:p>
            <a:endParaRPr lang="en-US" dirty="0"/>
          </a:p>
          <a:p>
            <a:endParaRPr lang="en-US" dirty="0"/>
          </a:p>
        </p:txBody>
      </p:sp>
    </p:spTree>
    <p:extLst>
      <p:ext uri="{BB962C8B-B14F-4D97-AF65-F5344CB8AC3E}">
        <p14:creationId xmlns:p14="http://schemas.microsoft.com/office/powerpoint/2010/main" val="376092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440729" y="2574159"/>
            <a:ext cx="2102964" cy="1401976"/>
          </a:xfrm>
          <a:prstGeom prst="rect">
            <a:avLst/>
          </a:prstGeom>
        </p:spPr>
      </p:pic>
      <p:sp>
        <p:nvSpPr>
          <p:cNvPr id="9" name="Title 8"/>
          <p:cNvSpPr>
            <a:spLocks noGrp="1"/>
          </p:cNvSpPr>
          <p:nvPr>
            <p:ph type="title"/>
          </p:nvPr>
        </p:nvSpPr>
        <p:spPr/>
        <p:txBody>
          <a:bodyPr>
            <a:normAutofit fontScale="90000"/>
          </a:bodyPr>
          <a:lstStyle/>
          <a:p>
            <a:r>
              <a:rPr lang="en-US" dirty="0" smtClean="0">
                <a:solidFill>
                  <a:schemeClr val="accent1">
                    <a:lumMod val="75000"/>
                  </a:schemeClr>
                </a:solidFill>
              </a:rPr>
              <a:t>There are currently 213 active registered apprenticeships in Washington, in a wide variety of industries:</a:t>
            </a:r>
            <a:endParaRPr lang="en-US" dirty="0">
              <a:solidFill>
                <a:schemeClr val="accent1">
                  <a:lumMod val="75000"/>
                </a:schemeClr>
              </a:solidFill>
            </a:endParaRPr>
          </a:p>
        </p:txBody>
      </p:sp>
      <p:sp>
        <p:nvSpPr>
          <p:cNvPr id="10" name="Content Placeholder 9"/>
          <p:cNvSpPr>
            <a:spLocks noGrp="1"/>
          </p:cNvSpPr>
          <p:nvPr>
            <p:ph sz="half" idx="1"/>
          </p:nvPr>
        </p:nvSpPr>
        <p:spPr>
          <a:xfrm>
            <a:off x="527426" y="2506752"/>
            <a:ext cx="4377824" cy="4010477"/>
          </a:xfrm>
        </p:spPr>
        <p:txBody>
          <a:bodyPr>
            <a:normAutofit fontScale="85000" lnSpcReduction="20000"/>
          </a:bodyPr>
          <a:lstStyle/>
          <a:p>
            <a:r>
              <a:rPr lang="en-US" dirty="0" smtClean="0"/>
              <a:t>Carpentry</a:t>
            </a:r>
          </a:p>
          <a:p>
            <a:r>
              <a:rPr lang="en-US" dirty="0"/>
              <a:t>Cosmetology</a:t>
            </a:r>
          </a:p>
          <a:p>
            <a:r>
              <a:rPr lang="en-US" dirty="0"/>
              <a:t>Education</a:t>
            </a:r>
            <a:endParaRPr lang="en-US" dirty="0" smtClean="0"/>
          </a:p>
          <a:p>
            <a:r>
              <a:rPr lang="en-US" dirty="0" smtClean="0"/>
              <a:t>Electrical</a:t>
            </a:r>
          </a:p>
          <a:p>
            <a:r>
              <a:rPr lang="en-US" dirty="0"/>
              <a:t>Elevator </a:t>
            </a:r>
            <a:r>
              <a:rPr lang="en-US" dirty="0" smtClean="0"/>
              <a:t>construction &amp; </a:t>
            </a:r>
            <a:r>
              <a:rPr lang="en-US" dirty="0"/>
              <a:t>repair</a:t>
            </a:r>
          </a:p>
          <a:p>
            <a:r>
              <a:rPr lang="en-US" dirty="0"/>
              <a:t>Fire fighter</a:t>
            </a:r>
          </a:p>
          <a:p>
            <a:r>
              <a:rPr lang="en-US" dirty="0" smtClean="0"/>
              <a:t>Healthcare</a:t>
            </a:r>
          </a:p>
          <a:p>
            <a:r>
              <a:rPr lang="en-US" dirty="0"/>
              <a:t>Heavy equipment </a:t>
            </a:r>
            <a:r>
              <a:rPr lang="en-US" dirty="0" smtClean="0"/>
              <a:t>operator</a:t>
            </a:r>
            <a:endParaRPr lang="en-US" dirty="0"/>
          </a:p>
          <a:p>
            <a:r>
              <a:rPr lang="en-US" dirty="0"/>
              <a:t>HVAC</a:t>
            </a:r>
          </a:p>
          <a:p>
            <a:r>
              <a:rPr lang="en-US" dirty="0"/>
              <a:t>Ironworker</a:t>
            </a:r>
          </a:p>
          <a:p>
            <a:r>
              <a:rPr lang="en-US" dirty="0"/>
              <a:t>IT</a:t>
            </a:r>
          </a:p>
          <a:p>
            <a:r>
              <a:rPr lang="en-US" dirty="0" smtClean="0"/>
              <a:t>Laborer</a:t>
            </a:r>
          </a:p>
        </p:txBody>
      </p:sp>
      <p:sp>
        <p:nvSpPr>
          <p:cNvPr id="11" name="Content Placeholder 10"/>
          <p:cNvSpPr>
            <a:spLocks noGrp="1"/>
          </p:cNvSpPr>
          <p:nvPr>
            <p:ph sz="half" idx="2"/>
          </p:nvPr>
        </p:nvSpPr>
        <p:spPr>
          <a:xfrm>
            <a:off x="7169379" y="2219652"/>
            <a:ext cx="4184034" cy="3880773"/>
          </a:xfrm>
        </p:spPr>
        <p:txBody>
          <a:bodyPr>
            <a:normAutofit fontScale="85000" lnSpcReduction="20000"/>
          </a:bodyPr>
          <a:lstStyle/>
          <a:p>
            <a:pPr marL="0" indent="0">
              <a:buNone/>
            </a:pPr>
            <a:endParaRPr lang="en-US" dirty="0" smtClean="0"/>
          </a:p>
          <a:p>
            <a:r>
              <a:rPr lang="en-US" dirty="0" smtClean="0"/>
              <a:t>Manufacturing &amp; machining</a:t>
            </a:r>
          </a:p>
          <a:p>
            <a:r>
              <a:rPr lang="en-US" dirty="0" smtClean="0"/>
              <a:t>Maritime</a:t>
            </a:r>
          </a:p>
          <a:p>
            <a:r>
              <a:rPr lang="en-US" dirty="0" smtClean="0"/>
              <a:t>Masonry trades</a:t>
            </a:r>
          </a:p>
          <a:p>
            <a:r>
              <a:rPr lang="en-US" dirty="0" smtClean="0"/>
              <a:t>Meat cutter</a:t>
            </a:r>
          </a:p>
          <a:p>
            <a:r>
              <a:rPr lang="en-US" dirty="0" smtClean="0"/>
              <a:t>Mechanic</a:t>
            </a:r>
          </a:p>
          <a:p>
            <a:r>
              <a:rPr lang="en-US" dirty="0"/>
              <a:t>Painter/decorator</a:t>
            </a:r>
          </a:p>
          <a:p>
            <a:r>
              <a:rPr lang="en-US" dirty="0"/>
              <a:t>Plumbing &amp; pipefitting</a:t>
            </a:r>
          </a:p>
          <a:p>
            <a:r>
              <a:rPr lang="en-US" dirty="0" smtClean="0"/>
              <a:t>Public utilities</a:t>
            </a:r>
          </a:p>
          <a:p>
            <a:r>
              <a:rPr lang="en-US" dirty="0" smtClean="0"/>
              <a:t>Roofing</a:t>
            </a:r>
          </a:p>
          <a:p>
            <a:r>
              <a:rPr lang="en-US" dirty="0"/>
              <a:t>Sheet metal </a:t>
            </a:r>
            <a:r>
              <a:rPr lang="en-US" dirty="0" smtClean="0"/>
              <a:t>worker</a:t>
            </a:r>
          </a:p>
          <a:p>
            <a:r>
              <a:rPr lang="en-US" dirty="0" smtClean="0"/>
              <a:t>Sprinkler fitter</a:t>
            </a:r>
          </a:p>
          <a:p>
            <a:endParaRPr lang="en-US" dirty="0" smtClean="0"/>
          </a:p>
          <a:p>
            <a:endParaRPr lang="en-US" dirty="0" smtClean="0"/>
          </a:p>
        </p:txBody>
      </p:sp>
      <p:pic>
        <p:nvPicPr>
          <p:cNvPr id="15" name="Picture 14" descr="Unemployment lowest in 10 years | CreateDeb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863" y="3976135"/>
            <a:ext cx="2258831" cy="1505887"/>
          </a:xfrm>
          <a:prstGeom prst="rect">
            <a:avLst/>
          </a:prstGeom>
        </p:spPr>
      </p:pic>
      <p:pic>
        <p:nvPicPr>
          <p:cNvPr id="16" name="Picture 15" descr="File:Elisa Campbell, O'Neill Electric, Journeyman Electrician (32504489815).jp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2610" y="3824439"/>
            <a:ext cx="1829409" cy="1217701"/>
          </a:xfrm>
          <a:prstGeom prst="rect">
            <a:avLst/>
          </a:prstGeom>
        </p:spPr>
      </p:pic>
      <p:pic>
        <p:nvPicPr>
          <p:cNvPr id="17" name="Picture 16" descr="Mechanic checking a car | Free stock photo - 12065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5887" y="2219652"/>
            <a:ext cx="2126113" cy="1416523"/>
          </a:xfrm>
          <a:prstGeom prst="rect">
            <a:avLst/>
          </a:prstGeom>
        </p:spPr>
      </p:pic>
      <p:pic>
        <p:nvPicPr>
          <p:cNvPr id="18" name="Picture 17" descr="royalty free electrician photos free download | Piqsel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5227122"/>
            <a:ext cx="2154729" cy="1211798"/>
          </a:xfrm>
          <a:prstGeom prst="rect">
            <a:avLst/>
          </a:prstGeom>
        </p:spPr>
      </p:pic>
      <p:pic>
        <p:nvPicPr>
          <p:cNvPr id="19" name="Picture 18" descr="C# Software Developer at Positive Solutions LTD - Stack Overflow"/>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30628" y="5482022"/>
            <a:ext cx="2462642" cy="1108189"/>
          </a:xfrm>
          <a:prstGeom prst="rect">
            <a:avLst/>
          </a:prstGeom>
        </p:spPr>
      </p:pic>
      <p:pic>
        <p:nvPicPr>
          <p:cNvPr id="20" name="Picture 19" descr="Firefighter 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8759" y="1777938"/>
            <a:ext cx="916166" cy="2046501"/>
          </a:xfrm>
          <a:prstGeom prst="rect">
            <a:avLst/>
          </a:prstGeom>
        </p:spPr>
      </p:pic>
      <p:pic>
        <p:nvPicPr>
          <p:cNvPr id="21" name="Picture 20" descr="Php 1080P, 2K, 4K, 5K HD wallpapers free download | Wallpaper Flar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2211" y="1702032"/>
            <a:ext cx="1307473" cy="872127"/>
          </a:xfrm>
          <a:prstGeom prst="rect">
            <a:avLst/>
          </a:prstGeom>
        </p:spPr>
      </p:pic>
    </p:spTree>
    <p:extLst>
      <p:ext uri="{BB962C8B-B14F-4D97-AF65-F5344CB8AC3E}">
        <p14:creationId xmlns:p14="http://schemas.microsoft.com/office/powerpoint/2010/main" val="75319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1">
                    <a:lumMod val="75000"/>
                  </a:schemeClr>
                </a:solidFill>
              </a:rPr>
              <a:t>Why are prep programs important to the registered apprenticeship system?</a:t>
            </a:r>
            <a:endParaRPr lang="en-US" dirty="0">
              <a:solidFill>
                <a:schemeClr val="accent1">
                  <a:lumMod val="75000"/>
                </a:schemeClr>
              </a:solidFill>
            </a:endParaRPr>
          </a:p>
        </p:txBody>
      </p:sp>
      <p:sp>
        <p:nvSpPr>
          <p:cNvPr id="6" name="Content Placeholder 5"/>
          <p:cNvSpPr>
            <a:spLocks noGrp="1"/>
          </p:cNvSpPr>
          <p:nvPr>
            <p:ph idx="1"/>
          </p:nvPr>
        </p:nvSpPr>
        <p:spPr/>
        <p:txBody>
          <a:bodyPr>
            <a:normAutofit lnSpcReduction="10000"/>
          </a:bodyPr>
          <a:lstStyle/>
          <a:p>
            <a:pPr marL="0" indent="0">
              <a:buNone/>
            </a:pPr>
            <a:r>
              <a:rPr lang="en-US" dirty="0" smtClean="0"/>
              <a:t>Registered apprenticeships WANT to partner with recognized prep programs. </a:t>
            </a:r>
          </a:p>
          <a:p>
            <a:r>
              <a:rPr lang="en-US" dirty="0" smtClean="0"/>
              <a:t>Prep programs turn out high quality applicants that have been trained in basic workplace skills (safety, professionalism, basic technical skills).</a:t>
            </a:r>
          </a:p>
          <a:p>
            <a:r>
              <a:rPr lang="en-US" dirty="0" smtClean="0"/>
              <a:t>Prep programs expose people to the occupation/industry so they know what the job entails.</a:t>
            </a:r>
          </a:p>
          <a:p>
            <a:r>
              <a:rPr lang="en-US" dirty="0" smtClean="0"/>
              <a:t>Registered apprenticeships want (and need) to diversify their apprentice pools.  Prep programs target recruitment to specific areas or underserved populations.</a:t>
            </a:r>
          </a:p>
          <a:p>
            <a:pPr lvl="1"/>
            <a:r>
              <a:rPr lang="en-US" dirty="0" smtClean="0"/>
              <a:t>Ex. - City of Seattle Community Workforce Agreements</a:t>
            </a:r>
          </a:p>
          <a:p>
            <a:pPr marL="342900" lvl="1" indent="-342900"/>
            <a:r>
              <a:rPr lang="en-US" sz="1800" dirty="0"/>
              <a:t>Prep programs provide </a:t>
            </a:r>
            <a:r>
              <a:rPr lang="en-US" sz="1800" dirty="0" smtClean="0"/>
              <a:t>supports and resources to their students to remove barriers and ensure their success in the prep program and into the apprenticeship.</a:t>
            </a:r>
            <a:endParaRPr lang="en-US" sz="1800" dirty="0"/>
          </a:p>
          <a:p>
            <a:pPr lvl="1"/>
            <a:endParaRPr lang="en-US" dirty="0"/>
          </a:p>
          <a:p>
            <a:pPr marL="457200" lvl="1" indent="0">
              <a:buNone/>
            </a:pPr>
            <a:endParaRPr lang="en-US" dirty="0"/>
          </a:p>
        </p:txBody>
      </p:sp>
    </p:spTree>
    <p:extLst>
      <p:ext uri="{BB962C8B-B14F-4D97-AF65-F5344CB8AC3E}">
        <p14:creationId xmlns:p14="http://schemas.microsoft.com/office/powerpoint/2010/main" val="259063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What is the WSATC and what does it do?</a:t>
            </a:r>
            <a:endParaRPr lang="en-US" dirty="0">
              <a:solidFill>
                <a:schemeClr val="accent1">
                  <a:lumMod val="75000"/>
                </a:schemeClr>
              </a:solidFill>
            </a:endParaRPr>
          </a:p>
        </p:txBody>
      </p:sp>
      <p:sp>
        <p:nvSpPr>
          <p:cNvPr id="3" name="Content Placeholder 2"/>
          <p:cNvSpPr>
            <a:spLocks noGrp="1"/>
          </p:cNvSpPr>
          <p:nvPr>
            <p:ph idx="1"/>
          </p:nvPr>
        </p:nvSpPr>
        <p:spPr>
          <a:xfrm>
            <a:off x="677334" y="1809607"/>
            <a:ext cx="8596668" cy="4397229"/>
          </a:xfrm>
        </p:spPr>
        <p:txBody>
          <a:bodyPr>
            <a:normAutofit/>
          </a:bodyPr>
          <a:lstStyle/>
          <a:p>
            <a:r>
              <a:rPr lang="en-US" sz="2400" dirty="0" smtClean="0"/>
              <a:t>The Washington State Apprenticeship and Training Council (WSATC) is a regulatory body mandated in state law to oversee registered apprenticeship programs in Washington.  The WSATC:</a:t>
            </a:r>
          </a:p>
          <a:p>
            <a:pPr lvl="1"/>
            <a:r>
              <a:rPr lang="en-US" sz="2000" dirty="0"/>
              <a:t>c</a:t>
            </a:r>
            <a:r>
              <a:rPr lang="en-US" sz="2000" dirty="0" smtClean="0"/>
              <a:t>onsists of 7 members representing labor, industry, and the general public</a:t>
            </a:r>
          </a:p>
          <a:p>
            <a:pPr lvl="1"/>
            <a:r>
              <a:rPr lang="en-US" sz="2000" dirty="0"/>
              <a:t>m</a:t>
            </a:r>
            <a:r>
              <a:rPr lang="en-US" sz="2000" dirty="0" smtClean="0"/>
              <a:t>eets quarterly to review new apprenticeship applications and ensure regulatory compliance for existing programs</a:t>
            </a:r>
          </a:p>
          <a:p>
            <a:pPr lvl="1"/>
            <a:r>
              <a:rPr lang="en-US" sz="2000" dirty="0" smtClean="0"/>
              <a:t>delegates the administrative work to the WA State Dept. of Labor &amp; Industries Apprenticeship Section</a:t>
            </a:r>
          </a:p>
        </p:txBody>
      </p:sp>
    </p:spTree>
    <p:extLst>
      <p:ext uri="{BB962C8B-B14F-4D97-AF65-F5344CB8AC3E}">
        <p14:creationId xmlns:p14="http://schemas.microsoft.com/office/powerpoint/2010/main" val="26294234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2109</TotalTime>
  <Words>2229</Words>
  <Application>Microsoft Office PowerPoint</Application>
  <PresentationFormat>Widescreen</PresentationFormat>
  <Paragraphs>175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Courier New</vt:lpstr>
      <vt:lpstr>Trebuchet MS</vt:lpstr>
      <vt:lpstr>Wingdings 3</vt:lpstr>
      <vt:lpstr>Facet</vt:lpstr>
      <vt:lpstr>What is Recognized Apprenticeship Preparation?</vt:lpstr>
      <vt:lpstr>In Washington, Recognized Apprenticeship Preparation Programs…</vt:lpstr>
      <vt:lpstr>Recognized Apprenticeship Preparation Programs are not…</vt:lpstr>
      <vt:lpstr>PowerPoint Presentation</vt:lpstr>
      <vt:lpstr>In the K-12 system, we keep hearing about…</vt:lpstr>
      <vt:lpstr>So what is registered apprenticeship?</vt:lpstr>
      <vt:lpstr>There are currently 213 active registered apprenticeships in Washington, in a wide variety of industries:</vt:lpstr>
      <vt:lpstr>Why are prep programs important to the registered apprenticeship system?</vt:lpstr>
      <vt:lpstr>What is the WSATC and what does it do?</vt:lpstr>
      <vt:lpstr>What is the WSATC role in apprenticeship prep?</vt:lpstr>
      <vt:lpstr>Would my prep program benefit from WSATC recognition?</vt:lpstr>
      <vt:lpstr>The Bottom Line: Registered Apprenticeship Engagement is Key</vt:lpstr>
      <vt:lpstr>What is the process to apply for WSATC recognition?</vt:lpstr>
      <vt:lpstr>What should the application include?</vt:lpstr>
      <vt:lpstr>Tell me more about articulation agreements…</vt:lpstr>
      <vt:lpstr>Tell me more about the curriculum…</vt:lpstr>
      <vt:lpstr>Questions to ask your registered apprenticeship partners:</vt:lpstr>
      <vt:lpstr>My program has received recognition!  Now what?</vt:lpstr>
      <vt:lpstr>How can I get more information and help developing a prep program?</vt:lpstr>
      <vt:lpstr>   AUBRE NELSON Apprenticeship Consultant Dept. of Labor &amp; Industries 253-254-1932 nelb235@lni.wa.gov</vt:lpstr>
    </vt:vector>
  </TitlesOfParts>
  <Company>Dept. of Labor and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Aubre (LNI)</dc:creator>
  <cp:lastModifiedBy>Nelson, Aubre (LNI)</cp:lastModifiedBy>
  <cp:revision>51</cp:revision>
  <dcterms:created xsi:type="dcterms:W3CDTF">2021-11-05T15:35:35Z</dcterms:created>
  <dcterms:modified xsi:type="dcterms:W3CDTF">2021-11-10T15:59:28Z</dcterms:modified>
</cp:coreProperties>
</file>